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0.xml" ContentType="application/vnd.openxmlformats-officedocument.presentationml.notesSlide+xml"/>
  <Override PartName="/ppt/notesSlides/notesSlide13.xml" ContentType="application/vnd.openxmlformats-officedocument.presentationml.notesSlide+xml"/>
  <Override PartName="/ppt/notesSlides/_rels/notesSlide15.xml.rels" ContentType="application/vnd.openxmlformats-package.relationships+xml"/>
  <Override PartName="/ppt/notesSlides/_rels/notesSlide37.xml.rels" ContentType="application/vnd.openxmlformats-package.relationships+xml"/>
  <Override PartName="/ppt/notesSlides/_rels/notesSlide31.xml.rels" ContentType="application/vnd.openxmlformats-package.relationships+xml"/>
  <Override PartName="/ppt/notesSlides/_rels/notesSlide6.xml.rels" ContentType="application/vnd.openxmlformats-package.relationships+xml"/>
  <Override PartName="/ppt/notesSlides/_rels/notesSlide33.xml.rels" ContentType="application/vnd.openxmlformats-package.relationships+xml"/>
  <Override PartName="/ppt/notesSlides/_rels/notesSlide42.xml.rels" ContentType="application/vnd.openxmlformats-package.relationships+xml"/>
  <Override PartName="/ppt/notesSlides/_rels/notesSlide48.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23.xml.rels" ContentType="application/vnd.openxmlformats-package.relationships+xml"/>
  <Override PartName="/ppt/notesSlides/_rels/notesSlide32.xml.rels" ContentType="application/vnd.openxmlformats-package.relationships+xml"/>
  <Override PartName="/ppt/notesSlides/_rels/notesSlide7.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24.xml.rels" ContentType="application/vnd.openxmlformats-package.relationships+xml"/>
  <Override PartName="/ppt/notesSlides/_rels/notesSlide8.xml.rels" ContentType="application/vnd.openxmlformats-package.relationships+xml"/>
  <Override PartName="/ppt/notesSlides/_rels/notesSlide36.xml.rels" ContentType="application/vnd.openxmlformats-package.relationships+xml"/>
  <Override PartName="/ppt/notesSlides/_rels/notesSlide45.xml.rels" ContentType="application/vnd.openxmlformats-package.relationships+xml"/>
  <Override PartName="/ppt/notesSlides/_rels/notesSlide21.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27.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49.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4.xml.rels" ContentType="application/vnd.openxmlformats-package.relationships+xml"/>
  <Override PartName="/ppt/notesSlides/_rels/notesSlide5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28.xml.rels" ContentType="application/vnd.openxmlformats-package.relationships+xml"/>
  <Override PartName="/ppt/notesSlides/_rels/notesSlide44.xml.rels" ContentType="application/vnd.openxmlformats-package.relationships+xml"/>
  <Override PartName="/ppt/notesSlides/_rels/notesSlide51.xml.rels" ContentType="application/vnd.openxmlformats-package.relationships+xml"/>
  <Override PartName="/ppt/notesSlides/_rels/notesSlide35.xml.rels" ContentType="application/vnd.openxmlformats-package.relationships+xml"/>
  <Override PartName="/ppt/notesSlides/_rels/notesSlide52.xml.rels" ContentType="application/vnd.openxmlformats-package.relationships+xml"/>
  <Override PartName="/ppt/notesSlides/_rels/notesSlide13.xml.rels" ContentType="application/vnd.openxmlformats-package.relationships+xml"/>
  <Override PartName="/ppt/notesSlides/_rels/notesSlide46.xml.rels" ContentType="application/vnd.openxmlformats-package.relationships+xml"/>
  <Override PartName="/ppt/notesSlides/_rels/notesSlide40.xml.rels" ContentType="application/vnd.openxmlformats-package.relationships+xml"/>
  <Override PartName="/ppt/notesSlides/_rels/notesSlide55.xml.rels" ContentType="application/vnd.openxmlformats-package.relationships+xml"/>
  <Override PartName="/ppt/notesSlides/_rels/notesSlide47.xml.rels" ContentType="application/vnd.openxmlformats-package.relationships+xml"/>
  <Override PartName="/ppt/notesSlides/_rels/notesSlide41.xml.rels" ContentType="application/vnd.openxmlformats-package.relationships+xml"/>
  <Override PartName="/ppt/notesSlides/_rels/notesSlide54.xml.rels" ContentType="application/vnd.openxmlformats-package.relationships+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52.xml" ContentType="application/vnd.openxmlformats-officedocument.presentationml.notesSlide+xml"/>
  <Override PartName="/ppt/notesSlides/notesSlide15.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5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42.xml" ContentType="application/vnd.openxmlformats-officedocument.presentationml.notesSlide+xml"/>
  <Override PartName="/ppt/notesSlides/notesSlide54.xml" ContentType="application/vnd.openxmlformats-officedocument.presentationml.notesSlide+xml"/>
  <Override PartName="/ppt/notesSlides/notesSlide17.xml" ContentType="application/vnd.openxmlformats-officedocument.presentationml.notesSlide+xml"/>
  <Override PartName="/ppt/notesSlides/notesSlide43.xml" ContentType="application/vnd.openxmlformats-officedocument.presentationml.notesSlide+xml"/>
  <Override PartName="/ppt/notesSlides/notesSlide55.xml" ContentType="application/vnd.openxmlformats-officedocument.presentationml.notesSlide+xml"/>
  <Override PartName="/ppt/notesSlides/notesSlide37.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4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12.jpeg" ContentType="image/jpeg"/>
  <Override PartName="/ppt/media/image7.jpeg" ContentType="image/jpeg"/>
  <Override PartName="/ppt/media/image11.jpeg" ContentType="image/jpeg"/>
  <Override PartName="/ppt/media/image9.jpeg" ContentType="image/jpeg"/>
  <Override PartName="/ppt/media/image6.jpeg" ContentType="image/jpeg"/>
  <Override PartName="/ppt/media/image27.jpeg" ContentType="image/jpeg"/>
  <Override PartName="/ppt/media/image10.jpeg" ContentType="image/jpeg"/>
  <Override PartName="/ppt/media/image8.jpeg" ContentType="image/jpeg"/>
  <Override PartName="/ppt/media/image28.png" ContentType="image/png"/>
  <Override PartName="/ppt/media/image5.jpeg" ContentType="image/jpeg"/>
  <Override PartName="/ppt/media/image26.jpeg" ContentType="image/jpeg"/>
  <Override PartName="/ppt/media/image13.jpeg" ContentType="image/jpeg"/>
  <Override PartName="/ppt/media/image4.png" ContentType="image/png"/>
  <Override PartName="/ppt/media/image3.jpeg" ContentType="image/jpeg"/>
  <Override PartName="/ppt/media/image24.jpeg" ContentType="image/jpeg"/>
  <Override PartName="/ppt/media/image23.jpeg" ContentType="image/jpeg"/>
  <Override PartName="/ppt/media/image18.jpeg" ContentType="image/jpeg"/>
  <Override PartName="/ppt/media/image19.jpeg" ContentType="image/jpeg"/>
  <Override PartName="/ppt/media/image1.jpeg" ContentType="image/jpeg"/>
  <Override PartName="/ppt/media/image22.png" ContentType="image/png"/>
  <Override PartName="/ppt/media/image21.jpeg" ContentType="image/jpeg"/>
  <Override PartName="/ppt/media/image16.jpeg" ContentType="image/jpeg"/>
  <Override PartName="/ppt/media/image20.jpeg" ContentType="image/jpeg"/>
  <Override PartName="/ppt/media/image15.jpeg" ContentType="image/jpeg"/>
  <Override PartName="/ppt/media/image17.jpeg" ContentType="image/jpeg"/>
  <Override PartName="/ppt/media/image14.jpeg" ContentType="image/jpeg"/>
  <Override PartName="/ppt/media/image2.png" ContentType="image/png"/>
  <Override PartName="/ppt/media/image25.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52.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465562"/>
                </a:solidFill>
                <a:latin typeface="Arial"/>
              </a:rPr>
              <a:t>Click to move the slide</a:t>
            </a:r>
            <a:endParaRPr b="0" lang="en-US" sz="1800" spc="-1" strike="noStrike">
              <a:solidFill>
                <a:srgbClr val="465562"/>
              </a:solidFill>
              <a:latin typeface="Arial"/>
            </a:endParaRPr>
          </a:p>
        </p:txBody>
      </p:sp>
      <p:sp>
        <p:nvSpPr>
          <p:cNvPr id="216"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17"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18"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19"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20"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D45358F7-1112-41DC-99DE-9D9DFEF1A524}"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1143000" y="685800"/>
            <a:ext cx="4571640" cy="3428640"/>
          </a:xfrm>
          <a:prstGeom prst="rect">
            <a:avLst/>
          </a:prstGeom>
        </p:spPr>
      </p:sp>
      <p:sp>
        <p:nvSpPr>
          <p:cNvPr id="491"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9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6A911F38-403A-49E8-B1BD-08778BD864F5}"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Queue</a:t>
            </a:r>
            <a:r>
              <a:rPr b="0" lang="zh-TW" sz="2000" spc="-1" strike="noStrike">
                <a:latin typeface="Arial"/>
              </a:rPr>
              <a:t>則是要移除物件只能從</a:t>
            </a:r>
            <a:r>
              <a:rPr b="0" lang="en-US" sz="2000" spc="-1" strike="noStrike">
                <a:latin typeface="Arial"/>
              </a:rPr>
              <a:t>head</a:t>
            </a:r>
            <a:r>
              <a:rPr b="0" lang="zh-TW" sz="2000" spc="-1" strike="noStrike">
                <a:latin typeface="Arial"/>
              </a:rPr>
              <a:t>移除，而加入則只能從尾巴加入</a:t>
            </a:r>
            <a:endParaRPr b="0" lang="en-US" sz="2000" spc="-1" strike="noStrike">
              <a:latin typeface="Arial"/>
            </a:endParaRPr>
          </a:p>
          <a:p>
            <a:pPr marL="216000" indent="-216000">
              <a:lnSpc>
                <a:spcPct val="100000"/>
              </a:lnSpc>
            </a:pPr>
            <a:r>
              <a:rPr b="0" lang="zh-TW" sz="2000" spc="-1" strike="noStrike">
                <a:latin typeface="Arial"/>
              </a:rPr>
              <a:t>又稱為</a:t>
            </a:r>
            <a:r>
              <a:rPr b="0" lang="en-US" sz="2000" spc="-1" strike="noStrike">
                <a:latin typeface="Arial"/>
              </a:rPr>
              <a:t>first in first out</a:t>
            </a:r>
            <a:endParaRPr b="0" lang="en-US" sz="2000" spc="-1" strike="noStrike">
              <a:latin typeface="Arial"/>
            </a:endParaRPr>
          </a:p>
          <a:p>
            <a:pPr marL="216000" indent="-216000">
              <a:lnSpc>
                <a:spcPct val="100000"/>
              </a:lnSpc>
            </a:pPr>
            <a:r>
              <a:rPr b="0" lang="zh-TW" sz="2000" spc="-1" strike="noStrike">
                <a:latin typeface="Arial"/>
              </a:rPr>
              <a:t>畫圖可以增加理解</a:t>
            </a:r>
            <a:endParaRPr b="0" lang="en-US" sz="2000" spc="-1" strike="noStrike">
              <a:latin typeface="Arial"/>
            </a:endParaRPr>
          </a:p>
        </p:txBody>
      </p:sp>
      <p:sp>
        <p:nvSpPr>
          <p:cNvPr id="51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25A46FF6-76F1-4BDF-8154-58D5240559AA}"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樹有以下這些術語</a:t>
            </a:r>
            <a:endParaRPr b="0" lang="en-US" sz="2000" spc="-1" strike="noStrike">
              <a:latin typeface="Arial"/>
            </a:endParaRPr>
          </a:p>
          <a:p>
            <a:pPr marL="216000" indent="-216000">
              <a:lnSpc>
                <a:spcPct val="100000"/>
              </a:lnSpc>
            </a:pPr>
            <a:r>
              <a:rPr b="0" lang="en-US" sz="2000" spc="-1" strike="noStrike">
                <a:latin typeface="Arial"/>
              </a:rPr>
              <a:t>Tree</a:t>
            </a:r>
            <a:r>
              <a:rPr b="0" lang="zh-TW" sz="2000" spc="-1" strike="noStrike">
                <a:latin typeface="Arial"/>
              </a:rPr>
              <a:t>是有層次結構的資料集合</a:t>
            </a:r>
            <a:endParaRPr b="0" lang="en-US" sz="2000" spc="-1" strike="noStrike">
              <a:latin typeface="Arial"/>
            </a:endParaRPr>
          </a:p>
          <a:p>
            <a:pPr marL="216000" indent="-216000">
              <a:lnSpc>
                <a:spcPct val="100000"/>
              </a:lnSpc>
            </a:pPr>
            <a:r>
              <a:rPr b="0" lang="en-US" sz="2000" spc="-1" strike="noStrike">
                <a:latin typeface="Arial"/>
              </a:rPr>
              <a:t>Node</a:t>
            </a:r>
            <a:r>
              <a:rPr b="0" lang="zh-TW" sz="2000" spc="-1" strike="noStrike">
                <a:latin typeface="Arial"/>
              </a:rPr>
              <a:t>是指</a:t>
            </a:r>
            <a:r>
              <a:rPr b="0" lang="en-US" sz="2000" spc="-1" strike="noStrike">
                <a:latin typeface="Arial"/>
              </a:rPr>
              <a:t>tree</a:t>
            </a:r>
            <a:r>
              <a:rPr b="0" lang="zh-TW" sz="2000" spc="-1" strike="noStrike">
                <a:latin typeface="Arial"/>
              </a:rPr>
              <a:t>這個集合裡面的元素</a:t>
            </a:r>
            <a:endParaRPr b="0" lang="en-US" sz="2000" spc="-1" strike="noStrike">
              <a:latin typeface="Arial"/>
            </a:endParaRPr>
          </a:p>
          <a:p>
            <a:pPr marL="216000" indent="-216000">
              <a:lnSpc>
                <a:spcPct val="100000"/>
              </a:lnSpc>
            </a:pPr>
            <a:r>
              <a:rPr b="0" lang="en-US" sz="2000" spc="-1" strike="noStrike">
                <a:latin typeface="Arial"/>
              </a:rPr>
              <a:t>RootNode</a:t>
            </a:r>
            <a:r>
              <a:rPr b="0" lang="zh-TW" sz="2000" spc="-1" strike="noStrike">
                <a:latin typeface="Arial"/>
              </a:rPr>
              <a:t>是指</a:t>
            </a:r>
            <a:r>
              <a:rPr b="0" lang="en-US" sz="2000" spc="-1" strike="noStrike">
                <a:latin typeface="Arial"/>
              </a:rPr>
              <a:t>tree</a:t>
            </a:r>
            <a:r>
              <a:rPr b="0" lang="zh-TW" sz="2000" spc="-1" strike="noStrike">
                <a:latin typeface="Arial"/>
              </a:rPr>
              <a:t>的最頂端</a:t>
            </a:r>
            <a:endParaRPr b="0" lang="en-US" sz="2000" spc="-1" strike="noStrike">
              <a:latin typeface="Arial"/>
            </a:endParaRPr>
          </a:p>
          <a:p>
            <a:pPr marL="216000" indent="-216000">
              <a:lnSpc>
                <a:spcPct val="100000"/>
              </a:lnSpc>
            </a:pPr>
            <a:r>
              <a:rPr b="1" lang="en-US" sz="2000" spc="-1" strike="noStrike">
                <a:latin typeface="Arial"/>
              </a:rPr>
              <a:t>Terminal</a:t>
            </a:r>
            <a:r>
              <a:rPr b="0" lang="en-US" sz="2000" spc="-1" strike="noStrike">
                <a:latin typeface="Arial"/>
              </a:rPr>
              <a:t> or </a:t>
            </a:r>
            <a:r>
              <a:rPr b="1" lang="en-US" sz="2000" spc="-1" strike="noStrike">
                <a:latin typeface="Arial"/>
              </a:rPr>
              <a:t>leaf</a:t>
            </a:r>
            <a:r>
              <a:rPr b="0" lang="en-US" sz="2000" spc="-1" strike="noStrike">
                <a:latin typeface="Arial"/>
              </a:rPr>
              <a:t> </a:t>
            </a:r>
            <a:r>
              <a:rPr b="1" lang="en-US" sz="2000" spc="-1" strike="noStrike">
                <a:latin typeface="Arial"/>
              </a:rPr>
              <a:t>node </a:t>
            </a:r>
            <a:r>
              <a:rPr b="1" lang="zh-TW" sz="2000" spc="-1" strike="noStrike">
                <a:latin typeface="Arial"/>
              </a:rPr>
              <a:t>則是指樹裡面最底層的</a:t>
            </a:r>
            <a:r>
              <a:rPr b="0" lang="zh-TW" sz="2000" spc="-1" strike="noStrike">
                <a:latin typeface="Arial"/>
              </a:rPr>
              <a:t>元素</a:t>
            </a:r>
            <a:endParaRPr b="0" lang="en-US" sz="2000" spc="-1" strike="noStrike">
              <a:latin typeface="Arial"/>
            </a:endParaRPr>
          </a:p>
          <a:p>
            <a:pPr marL="216000" indent="-216000">
              <a:lnSpc>
                <a:spcPct val="100000"/>
              </a:lnSpc>
            </a:pPr>
            <a:r>
              <a:rPr b="1" lang="en-US" sz="2000" spc="-1" strike="noStrike">
                <a:latin typeface="Arial"/>
              </a:rPr>
              <a:t>Parent</a:t>
            </a:r>
            <a:r>
              <a:rPr b="1" lang="zh-TW" sz="2000" spc="-1" strike="noStrike">
                <a:latin typeface="Arial"/>
              </a:rPr>
              <a:t>則是指某個節點上面一位的</a:t>
            </a:r>
            <a:r>
              <a:rPr b="0" lang="zh-TW" sz="2000" spc="-1" strike="noStrike">
                <a:latin typeface="Arial"/>
              </a:rPr>
              <a:t>元素</a:t>
            </a:r>
            <a:endParaRPr b="0" lang="en-US" sz="2000" spc="-1" strike="noStrike">
              <a:latin typeface="Arial"/>
            </a:endParaRPr>
          </a:p>
          <a:p>
            <a:pPr marL="216000" indent="-216000">
              <a:lnSpc>
                <a:spcPct val="100000"/>
              </a:lnSpc>
            </a:pPr>
            <a:r>
              <a:rPr b="1" lang="en-US" sz="2000" spc="-1" strike="noStrike">
                <a:latin typeface="Arial"/>
              </a:rPr>
              <a:t>Child</a:t>
            </a:r>
            <a:r>
              <a:rPr b="1" lang="zh-TW" sz="2000" spc="-1" strike="noStrike">
                <a:latin typeface="Arial"/>
              </a:rPr>
              <a:t>則是指某個節點下面一位的</a:t>
            </a:r>
            <a:r>
              <a:rPr b="0" lang="zh-TW" sz="2000" spc="-1" strike="noStrike">
                <a:latin typeface="Arial"/>
              </a:rPr>
              <a:t>元素</a:t>
            </a:r>
            <a:endParaRPr b="0" lang="en-US" sz="2000" spc="-1" strike="noStrike">
              <a:latin typeface="Arial"/>
            </a:endParaRPr>
          </a:p>
          <a:p>
            <a:pPr marL="216000" indent="-216000">
              <a:lnSpc>
                <a:spcPct val="100000"/>
              </a:lnSpc>
            </a:pPr>
            <a:r>
              <a:rPr b="1" lang="en-US" sz="2000" spc="-1" strike="noStrike">
                <a:latin typeface="Arial"/>
              </a:rPr>
              <a:t>Ancestor</a:t>
            </a:r>
            <a:r>
              <a:rPr b="1" lang="zh-TW" sz="2000" spc="-1" strike="noStrike">
                <a:latin typeface="Arial"/>
              </a:rPr>
              <a:t>則是指某個節點上面跟他有相連的所有</a:t>
            </a:r>
            <a:r>
              <a:rPr b="0" lang="zh-TW" sz="2000" spc="-1" strike="noStrike">
                <a:latin typeface="Arial"/>
              </a:rPr>
              <a:t>元素</a:t>
            </a:r>
            <a:endParaRPr b="0" lang="en-US" sz="2000" spc="-1" strike="noStrike">
              <a:latin typeface="Arial"/>
            </a:endParaRPr>
          </a:p>
          <a:p>
            <a:pPr marL="216000" indent="-216000">
              <a:lnSpc>
                <a:spcPct val="100000"/>
              </a:lnSpc>
            </a:pPr>
            <a:r>
              <a:rPr b="1" lang="en-US" sz="2000" spc="-1" strike="noStrike">
                <a:latin typeface="Arial"/>
              </a:rPr>
              <a:t>Descendent</a:t>
            </a:r>
            <a:r>
              <a:rPr b="1" lang="zh-TW" sz="2000" spc="-1" strike="noStrike">
                <a:latin typeface="Arial"/>
              </a:rPr>
              <a:t>是指某個節點下面跟他相連的所有</a:t>
            </a:r>
            <a:r>
              <a:rPr b="0" lang="zh-TW" sz="2000" spc="-1" strike="noStrike">
                <a:latin typeface="Arial"/>
              </a:rPr>
              <a:t>元素</a:t>
            </a:r>
            <a:endParaRPr b="0" lang="en-US" sz="2000" spc="-1" strike="noStrike">
              <a:latin typeface="Arial"/>
            </a:endParaRPr>
          </a:p>
          <a:p>
            <a:pPr marL="216000" indent="-216000">
              <a:lnSpc>
                <a:spcPct val="100000"/>
              </a:lnSpc>
            </a:pPr>
            <a:r>
              <a:rPr b="1" lang="en-US" sz="2000" spc="-1" strike="noStrike">
                <a:latin typeface="Arial"/>
              </a:rPr>
              <a:t>Sibling</a:t>
            </a:r>
            <a:r>
              <a:rPr b="1" lang="zh-TW" sz="2000" spc="-1" strike="noStrike">
                <a:latin typeface="Arial"/>
              </a:rPr>
              <a:t>則是指跟某個節點有共同</a:t>
            </a:r>
            <a:r>
              <a:rPr b="1" lang="en-US" sz="2000" spc="-1" strike="noStrike">
                <a:latin typeface="Arial"/>
              </a:rPr>
              <a:t>Parent</a:t>
            </a:r>
            <a:r>
              <a:rPr b="1" lang="zh-TW" sz="2000" spc="-1" strike="noStrike">
                <a:latin typeface="Arial"/>
              </a:rPr>
              <a:t>的</a:t>
            </a:r>
            <a:r>
              <a:rPr b="0" lang="zh-TW" sz="2000" spc="-1" strike="noStrike">
                <a:latin typeface="Arial"/>
              </a:rPr>
              <a:t>元素</a:t>
            </a:r>
            <a:endParaRPr b="0" lang="en-US" sz="2000" spc="-1" strike="noStrike">
              <a:latin typeface="Arial"/>
            </a:endParaRPr>
          </a:p>
          <a:p>
            <a:pPr marL="216000" indent="-216000">
              <a:lnSpc>
                <a:spcPct val="100000"/>
              </a:lnSpc>
            </a:pPr>
            <a:r>
              <a:rPr b="0" lang="zh-TW" sz="2000" spc="-1" strike="noStrike">
                <a:latin typeface="Arial"/>
              </a:rPr>
              <a:t>畫家族圖來增加理解</a:t>
            </a:r>
            <a:endParaRPr b="0" lang="en-US" sz="2000" spc="-1" strike="noStrike">
              <a:latin typeface="Arial"/>
            </a:endParaRPr>
          </a:p>
        </p:txBody>
      </p:sp>
      <p:sp>
        <p:nvSpPr>
          <p:cNvPr id="52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F05B3743-7AE5-45CF-B45F-462287E85EEA}"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畫圖來理解</a:t>
            </a:r>
            <a:endParaRPr b="0" lang="en-US" sz="2000" spc="-1" strike="noStrike">
              <a:latin typeface="Arial"/>
            </a:endParaRPr>
          </a:p>
          <a:p>
            <a:pPr marL="216000" indent="-216000">
              <a:lnSpc>
                <a:spcPct val="100000"/>
              </a:lnSpc>
            </a:pPr>
            <a:r>
              <a:rPr b="0" lang="en-US" sz="2000" spc="-1" strike="noStrike">
                <a:latin typeface="Arial"/>
              </a:rPr>
              <a:t>Binary tree </a:t>
            </a:r>
            <a:r>
              <a:rPr b="0" lang="zh-TW" sz="2000" spc="-1" strike="noStrike">
                <a:latin typeface="Arial"/>
              </a:rPr>
              <a:t>是一個樹他每個元素最多有兩個子節點</a:t>
            </a:r>
            <a:endParaRPr b="0" lang="en-US" sz="2000" spc="-1" strike="noStrike">
              <a:latin typeface="Arial"/>
            </a:endParaRPr>
          </a:p>
          <a:p>
            <a:pPr marL="216000" indent="-216000">
              <a:lnSpc>
                <a:spcPct val="100000"/>
              </a:lnSpc>
            </a:pPr>
            <a:r>
              <a:rPr b="0" lang="en-US" sz="2000" spc="-1" strike="noStrike">
                <a:latin typeface="Arial"/>
              </a:rPr>
              <a:t>Depth</a:t>
            </a:r>
            <a:r>
              <a:rPr b="0" lang="zh-TW" sz="2000" spc="-1" strike="noStrike">
                <a:latin typeface="Arial"/>
              </a:rPr>
              <a:t>深度，代表從</a:t>
            </a:r>
            <a:r>
              <a:rPr b="0" lang="en-US" sz="2000" spc="-1" strike="noStrike">
                <a:latin typeface="Arial"/>
              </a:rPr>
              <a:t>root</a:t>
            </a:r>
            <a:r>
              <a:rPr b="0" lang="zh-TW" sz="2000" spc="-1" strike="noStrike">
                <a:latin typeface="Arial"/>
              </a:rPr>
              <a:t>到達那個節點的最長距離</a:t>
            </a:r>
            <a:endParaRPr b="0" lang="en-US" sz="2000" spc="-1" strike="noStrike">
              <a:latin typeface="Arial"/>
            </a:endParaRPr>
          </a:p>
        </p:txBody>
      </p:sp>
      <p:sp>
        <p:nvSpPr>
          <p:cNvPr id="52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FE5F7DD1-461E-454D-8D3A-BA8A3351A8BC}"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52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5DD52CB8-1319-402A-9770-F6C0AF41ED60}"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抽象化</a:t>
            </a:r>
            <a:r>
              <a:rPr b="0" lang="en-US" sz="2000" spc="-1" strike="noStrike">
                <a:latin typeface="Arial"/>
              </a:rPr>
              <a:t>-</a:t>
            </a:r>
            <a:r>
              <a:rPr b="0" lang="zh-TW" sz="2000" spc="-1" strike="noStrike">
                <a:latin typeface="Arial"/>
              </a:rPr>
              <a:t>應用軟體不用知道實際上資料運作的細節</a:t>
            </a:r>
            <a:endParaRPr b="0" lang="en-US" sz="2000" spc="-1" strike="noStrike">
              <a:latin typeface="Arial"/>
            </a:endParaRPr>
          </a:p>
          <a:p>
            <a:pPr marL="216000" indent="-216000">
              <a:lnSpc>
                <a:spcPct val="100000"/>
              </a:lnSpc>
            </a:pPr>
            <a:r>
              <a:rPr b="0" lang="zh-TW" sz="2000" spc="-1" strike="noStrike">
                <a:latin typeface="Arial"/>
              </a:rPr>
              <a:t>靜態結構</a:t>
            </a:r>
            <a:r>
              <a:rPr b="0" lang="en-US" sz="2000" spc="-1" strike="noStrike">
                <a:latin typeface="Arial"/>
              </a:rPr>
              <a:t>vs</a:t>
            </a:r>
            <a:r>
              <a:rPr b="0" lang="zh-TW" sz="2000" spc="-1" strike="noStrike">
                <a:latin typeface="Arial"/>
              </a:rPr>
              <a:t>動態結構</a:t>
            </a:r>
            <a:endParaRPr b="0" lang="en-US" sz="2000" spc="-1" strike="noStrike">
              <a:latin typeface="Arial"/>
            </a:endParaRPr>
          </a:p>
          <a:p>
            <a:pPr marL="216000" indent="-216000">
              <a:lnSpc>
                <a:spcPct val="100000"/>
              </a:lnSpc>
            </a:pPr>
            <a:r>
              <a:rPr b="0" lang="zh-TW" sz="2000" spc="-1" strike="noStrike">
                <a:latin typeface="Arial"/>
              </a:rPr>
              <a:t>形狀和大小會隨著時間改變嗎</a:t>
            </a:r>
            <a:r>
              <a:rPr b="0" lang="en-US" sz="2000" spc="-1" strike="noStrike">
                <a:latin typeface="Arial"/>
              </a:rPr>
              <a:t>?</a:t>
            </a:r>
            <a:endParaRPr b="0" lang="en-US" sz="2000" spc="-1" strike="noStrike">
              <a:latin typeface="Arial"/>
            </a:endParaRPr>
          </a:p>
          <a:p>
            <a:pPr marL="216000" indent="-216000">
              <a:lnSpc>
                <a:spcPct val="100000"/>
              </a:lnSpc>
            </a:pPr>
            <a:r>
              <a:rPr b="0" lang="en-US" sz="2000" spc="-1" strike="noStrike">
                <a:latin typeface="Arial"/>
              </a:rPr>
              <a:t>Pointer</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為一個資料儲存的區域，被編碼成一個位址，</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後面被用來訪問資料</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53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DC31416D-23BB-4CBE-A88F-8A11B8E001D1}"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小說按照標題排列但是用作者身分鏈結</a:t>
            </a:r>
            <a:endParaRPr b="0" lang="en-US" sz="2000" spc="-1" strike="noStrike">
              <a:latin typeface="Arial"/>
            </a:endParaRPr>
          </a:p>
          <a:p>
            <a:pPr marL="216000" indent="-216000">
              <a:lnSpc>
                <a:spcPct val="100000"/>
              </a:lnSpc>
            </a:pPr>
            <a:r>
              <a:rPr b="0" lang="zh-TW" sz="2000" spc="-1" strike="noStrike">
                <a:latin typeface="Arial"/>
              </a:rPr>
              <a:t>先依照字典排序排好小說名子，在依照同一作者將小說資料做連結，中間空格的部分就是其他小說的部分</a:t>
            </a:r>
            <a:endParaRPr b="0" lang="en-US" sz="2000" spc="-1" strike="noStrike">
              <a:latin typeface="Arial"/>
            </a:endParaRPr>
          </a:p>
        </p:txBody>
      </p:sp>
      <p:sp>
        <p:nvSpPr>
          <p:cNvPr id="53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26D5EB51-13B1-4885-AA4D-B862DF667B97}"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用陣列來儲存</a:t>
            </a:r>
            <a:r>
              <a:rPr b="0" lang="en-US" sz="2000" spc="-1" strike="noStrike">
                <a:latin typeface="Arial"/>
              </a:rPr>
              <a:t>list</a:t>
            </a:r>
            <a:endParaRPr b="0" lang="en-US" sz="2000" spc="-1" strike="noStrike">
              <a:latin typeface="Arial"/>
            </a:endParaRPr>
          </a:p>
          <a:p>
            <a:pPr marL="216000" indent="-216000">
              <a:lnSpc>
                <a:spcPct val="100000"/>
              </a:lnSpc>
            </a:pPr>
            <a:r>
              <a:rPr b="0" lang="zh-TW" sz="2000" spc="-1" strike="noStrike">
                <a:latin typeface="Arial"/>
              </a:rPr>
              <a:t>特定元素的記憶體位置可以被計算出來</a:t>
            </a:r>
            <a:endParaRPr b="0" lang="en-US" sz="2000" spc="-1" strike="noStrike">
              <a:latin typeface="Arial"/>
            </a:endParaRPr>
          </a:p>
          <a:p>
            <a:pPr marL="216000" indent="-216000">
              <a:lnSpc>
                <a:spcPct val="100000"/>
              </a:lnSpc>
            </a:pPr>
            <a:r>
              <a:rPr b="0" lang="zh-TW" sz="2000" spc="-1" strike="noStrike">
                <a:latin typeface="Arial"/>
              </a:rPr>
              <a:t>以行為主的順序</a:t>
            </a:r>
            <a:r>
              <a:rPr b="0" lang="en-US" sz="2000" spc="-1" strike="noStrike">
                <a:latin typeface="Arial"/>
              </a:rPr>
              <a:t>vs</a:t>
            </a:r>
            <a:r>
              <a:rPr b="0" lang="zh-TW" sz="2000" spc="-1" strike="noStrike">
                <a:latin typeface="Arial"/>
              </a:rPr>
              <a:t>以列為主的順序</a:t>
            </a:r>
            <a:endParaRPr b="0" lang="en-US" sz="2000" spc="-1" strike="noStrike">
              <a:latin typeface="Arial"/>
            </a:endParaRPr>
          </a:p>
          <a:p>
            <a:pPr marL="216000" indent="-216000">
              <a:lnSpc>
                <a:spcPct val="100000"/>
              </a:lnSpc>
            </a:pPr>
            <a:r>
              <a:rPr b="0" lang="zh-TW" sz="2000" spc="-1" strike="noStrike">
                <a:latin typeface="Arial"/>
              </a:rPr>
              <a:t>地址多項式</a:t>
            </a:r>
            <a:endParaRPr b="0" lang="en-US" sz="2000" spc="-1" strike="noStrike">
              <a:latin typeface="Arial"/>
            </a:endParaRPr>
          </a:p>
          <a:p>
            <a:pPr marL="216000" indent="-216000">
              <a:lnSpc>
                <a:spcPct val="100000"/>
              </a:lnSpc>
            </a:pPr>
            <a:r>
              <a:rPr b="0" lang="en-US" sz="2000" spc="-1" strike="noStrike">
                <a:latin typeface="Arial"/>
              </a:rPr>
              <a:t>M = </a:t>
            </a:r>
            <a:r>
              <a:rPr b="0" lang="zh-TW" sz="2000" spc="-1" strike="noStrike">
                <a:latin typeface="Arial"/>
              </a:rPr>
              <a:t>初始記憶體</a:t>
            </a:r>
            <a:endParaRPr b="0" lang="en-US" sz="2000" spc="-1" strike="noStrike">
              <a:latin typeface="Arial"/>
            </a:endParaRPr>
          </a:p>
          <a:p>
            <a:pPr marL="216000" indent="-216000">
              <a:lnSpc>
                <a:spcPct val="100000"/>
              </a:lnSpc>
            </a:pPr>
            <a:r>
              <a:rPr b="0" lang="en-US" sz="2000" spc="-1" strike="noStrike">
                <a:latin typeface="Arial"/>
              </a:rPr>
              <a:t>Row A[I,j] = M + c * (i-1) + ( j - 1)</a:t>
            </a:r>
            <a:endParaRPr b="0" lang="en-US" sz="2000" spc="-1" strike="noStrike">
              <a:latin typeface="Arial"/>
            </a:endParaRPr>
          </a:p>
          <a:p>
            <a:pPr marL="216000" indent="-216000">
              <a:lnSpc>
                <a:spcPct val="100000"/>
              </a:lnSpc>
            </a:pPr>
            <a:r>
              <a:rPr b="0" lang="en-US" sz="2000" spc="-1" strike="noStrike">
                <a:latin typeface="Arial"/>
              </a:rPr>
              <a:t>Col A[I,j] =  M + (i-1) + r * (j - 1)</a:t>
            </a:r>
            <a:endParaRPr b="0" lang="en-US" sz="2000" spc="-1" strike="noStrike">
              <a:latin typeface="Arial"/>
            </a:endParaRPr>
          </a:p>
        </p:txBody>
      </p:sp>
      <p:sp>
        <p:nvSpPr>
          <p:cNvPr id="53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E2156ADC-A588-43B0-96FF-CFE79FA40319}"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54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C1E51AE2-7A95-4EC3-BD30-1DDA28D27E7F}"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1143000" y="685800"/>
            <a:ext cx="4571640" cy="3428640"/>
          </a:xfrm>
          <a:prstGeom prst="rect">
            <a:avLst/>
          </a:prstGeom>
        </p:spPr>
      </p:sp>
      <p:sp>
        <p:nvSpPr>
          <p:cNvPr id="54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fields</a:t>
            </a:r>
            <a:r>
              <a:rPr b="0" lang="zh-TW" sz="2000" spc="-1" strike="noStrike">
                <a:latin typeface="Arial"/>
              </a:rPr>
              <a:t>可以一個接著一個被儲存在連續的區塊中</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每個</a:t>
            </a:r>
            <a:r>
              <a:rPr b="0" lang="en-US" sz="2000" spc="-1" strike="noStrike">
                <a:latin typeface="Arial"/>
              </a:rPr>
              <a:t>fields</a:t>
            </a:r>
            <a:r>
              <a:rPr b="0" lang="zh-TW" sz="2000" spc="-1" strike="noStrike">
                <a:latin typeface="Arial"/>
              </a:rPr>
              <a:t>所在的</a:t>
            </a:r>
            <a:r>
              <a:rPr b="0" lang="en-US" sz="2000" spc="-1" strike="noStrike">
                <a:latin typeface="Arial"/>
              </a:rPr>
              <a:t>Memory cell</a:t>
            </a:r>
            <a:r>
              <a:rPr b="0" lang="zh-TW" sz="2000" spc="-1" strike="noStrike">
                <a:latin typeface="Arial"/>
              </a:rPr>
              <a:t>的位置都可以被計算出來</a:t>
            </a:r>
            <a:endParaRPr b="0" lang="en-US" sz="2000" spc="-1" strike="noStrike">
              <a:latin typeface="Arial"/>
            </a:endParaRPr>
          </a:p>
          <a:p>
            <a:pPr marL="216000" indent="-216000">
              <a:lnSpc>
                <a:spcPct val="100000"/>
              </a:lnSpc>
            </a:pPr>
            <a:r>
              <a:rPr b="0" lang="en-US" sz="2000" spc="-1" strike="noStrike">
                <a:latin typeface="Arial"/>
              </a:rPr>
              <a:t>Fields</a:t>
            </a:r>
            <a:r>
              <a:rPr b="0" lang="zh-TW" sz="2000" spc="-1" strike="noStrike">
                <a:latin typeface="Arial"/>
              </a:rPr>
              <a:t>也可以被儲存在不同的地點</a:t>
            </a:r>
            <a:r>
              <a:rPr b="0" lang="en-US" sz="2000" spc="-1" strike="noStrike">
                <a:latin typeface="Arial"/>
              </a:rPr>
              <a:t>(</a:t>
            </a:r>
            <a:r>
              <a:rPr b="0" lang="zh-TW" sz="2000" spc="-1" strike="noStrike">
                <a:latin typeface="Arial"/>
              </a:rPr>
              <a:t>不連續</a:t>
            </a:r>
            <a:r>
              <a:rPr b="0" lang="en-US" sz="2000" spc="-1" strike="noStrike">
                <a:latin typeface="Arial"/>
              </a:rPr>
              <a:t>)</a:t>
            </a:r>
            <a:r>
              <a:rPr b="0" lang="zh-TW" sz="2000" spc="-1" strike="noStrike">
                <a:latin typeface="Arial"/>
              </a:rPr>
              <a:t>，並且用指標識別</a:t>
            </a:r>
            <a:endParaRPr b="0" lang="en-US" sz="2000" spc="-1" strike="noStrike">
              <a:latin typeface="Arial"/>
            </a:endParaRPr>
          </a:p>
        </p:txBody>
      </p:sp>
      <p:sp>
        <p:nvSpPr>
          <p:cNvPr id="543"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289D3CE-5F9C-45DD-9C6F-81AC140DD6B1}"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sldImg"/>
          </p:nvPr>
        </p:nvSpPr>
        <p:spPr>
          <a:xfrm>
            <a:off x="1143000" y="685800"/>
            <a:ext cx="4571640" cy="3428640"/>
          </a:xfrm>
          <a:prstGeom prst="rect">
            <a:avLst/>
          </a:prstGeom>
        </p:spPr>
      </p:sp>
      <p:sp>
        <p:nvSpPr>
          <p:cNvPr id="49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900" spc="-1" strike="noStrike">
                <a:solidFill>
                  <a:srgbClr val="000000"/>
                </a:solidFill>
                <a:latin typeface="+mn-lt"/>
                <a:ea typeface="+mn-ea"/>
              </a:rPr>
              <a:t>LIFO (Last In, First Out)  Also called a “stack”.</a:t>
            </a:r>
            <a:r>
              <a:rPr b="0" lang="en-US" sz="900" spc="-1" strike="noStrike">
                <a:solidFill>
                  <a:srgbClr val="000000"/>
                </a:solidFill>
                <a:latin typeface="+mn-lt"/>
                <a:ea typeface="+mn-ea"/>
              </a:rPr>
              <a:t> </a:t>
            </a:r>
            <a:r>
              <a:rPr b="0" lang="zh-TW" sz="900" spc="-1" strike="noStrike">
                <a:solidFill>
                  <a:srgbClr val="000000"/>
                </a:solidFill>
                <a:latin typeface="+mn-lt"/>
                <a:ea typeface="+mn-ea"/>
              </a:rPr>
              <a:t>後進先出  堆疊</a:t>
            </a:r>
            <a:endParaRPr b="0" lang="en-US" sz="900" spc="-1" strike="noStrike">
              <a:latin typeface="Arial"/>
            </a:endParaRPr>
          </a:p>
          <a:p>
            <a:pPr>
              <a:lnSpc>
                <a:spcPct val="100000"/>
              </a:lnSpc>
              <a:tabLst>
                <a:tab algn="l" pos="0"/>
              </a:tabLst>
            </a:pPr>
            <a:r>
              <a:rPr b="0" lang="en-US" sz="800" spc="-1" strike="noStrike">
                <a:solidFill>
                  <a:srgbClr val="000000"/>
                </a:solidFill>
                <a:latin typeface="+mn-lt"/>
                <a:ea typeface="+mn-ea"/>
              </a:rPr>
              <a:t>FIFO (First In, First Out)  Also called a “queue”.</a:t>
            </a:r>
            <a:r>
              <a:rPr b="0" lang="zh-TW" sz="800" spc="-1" strike="noStrike">
                <a:solidFill>
                  <a:srgbClr val="000000"/>
                </a:solidFill>
                <a:latin typeface="+mn-lt"/>
                <a:ea typeface="+mn-ea"/>
              </a:rPr>
              <a:t>先進先出 佇列</a:t>
            </a:r>
            <a:endParaRPr b="0" lang="en-US" sz="800" spc="-1" strike="noStrike">
              <a:latin typeface="Arial"/>
            </a:endParaRPr>
          </a:p>
          <a:p>
            <a:pPr>
              <a:lnSpc>
                <a:spcPct val="100000"/>
              </a:lnSpc>
              <a:tabLst>
                <a:tab algn="l" pos="0"/>
              </a:tabLst>
            </a:pPr>
            <a:endParaRPr b="0" lang="en-US" sz="800" spc="-1" strike="noStrike">
              <a:latin typeface="Arial"/>
            </a:endParaRPr>
          </a:p>
        </p:txBody>
      </p:sp>
      <p:sp>
        <p:nvSpPr>
          <p:cNvPr id="49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03A96DBF-7D08-4118-9CE5-9EADBDC5CA5D}"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1143000" y="685800"/>
            <a:ext cx="4571640" cy="3428640"/>
          </a:xfrm>
          <a:prstGeom prst="rect">
            <a:avLst/>
          </a:prstGeom>
        </p:spPr>
      </p:sp>
      <p:sp>
        <p:nvSpPr>
          <p:cNvPr id="54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1" lang="en-US" sz="2000" spc="-1" strike="noStrike">
                <a:latin typeface="Arial"/>
              </a:rPr>
              <a:t>Contiguous list: </a:t>
            </a:r>
            <a:r>
              <a:rPr b="1" lang="zh-TW" sz="2000" spc="-1" strike="noStrike">
                <a:latin typeface="Arial"/>
              </a:rPr>
              <a:t>用陣列來實作</a:t>
            </a:r>
            <a:r>
              <a:rPr b="1" lang="en-US" sz="2000" spc="-1" strike="noStrike">
                <a:latin typeface="Arial"/>
              </a:rPr>
              <a:t>List</a:t>
            </a:r>
            <a:r>
              <a:rPr b="1" lang="zh-TW" sz="2000" spc="-1" strike="noStrike">
                <a:latin typeface="Arial"/>
              </a:rPr>
              <a:t>，</a:t>
            </a:r>
            <a:r>
              <a:rPr b="1" lang="en-US" sz="2000" spc="-1" strike="noStrike">
                <a:latin typeface="Arial"/>
              </a:rPr>
              <a:t>List</a:t>
            </a:r>
            <a:r>
              <a:rPr b="1" lang="zh-TW" sz="2000" spc="-1" strike="noStrike">
                <a:latin typeface="Arial"/>
              </a:rPr>
              <a:t>中的每個</a:t>
            </a:r>
            <a:r>
              <a:rPr b="1" lang="en-US" sz="2000" spc="-1" strike="noStrike">
                <a:latin typeface="Arial"/>
              </a:rPr>
              <a:t>field</a:t>
            </a:r>
            <a:r>
              <a:rPr b="1" lang="zh-TW" sz="2000" spc="-1" strike="noStrike">
                <a:latin typeface="Arial"/>
              </a:rPr>
              <a:t>被存在陣列裡面</a:t>
            </a:r>
            <a:endParaRPr b="0" lang="en-US" sz="2000" spc="-1" strike="noStrike">
              <a:latin typeface="Arial"/>
            </a:endParaRPr>
          </a:p>
          <a:p>
            <a:pPr marL="216000" indent="-216000">
              <a:lnSpc>
                <a:spcPct val="100000"/>
              </a:lnSpc>
            </a:pPr>
            <a:r>
              <a:rPr b="1" lang="en-US" sz="2000" spc="-1" strike="noStrike">
                <a:latin typeface="Arial"/>
              </a:rPr>
              <a:t>Linked list:</a:t>
            </a:r>
            <a:r>
              <a:rPr b="1" lang="zh-TW" sz="2000" spc="-1" strike="noStrike">
                <a:latin typeface="Arial"/>
              </a:rPr>
              <a:t>串鏈結構，</a:t>
            </a:r>
            <a:r>
              <a:rPr b="1" lang="en-US" sz="2000" spc="-1" strike="noStrike">
                <a:latin typeface="Arial"/>
              </a:rPr>
              <a:t>List</a:t>
            </a:r>
            <a:r>
              <a:rPr b="1" lang="zh-TW" sz="2000" spc="-1" strike="noStrike">
                <a:latin typeface="Arial"/>
              </a:rPr>
              <a:t>中的每個</a:t>
            </a:r>
            <a:r>
              <a:rPr b="1" lang="en-US" sz="2000" spc="-1" strike="noStrike">
                <a:latin typeface="Arial"/>
              </a:rPr>
              <a:t>field</a:t>
            </a:r>
            <a:r>
              <a:rPr b="1" lang="zh-TW" sz="2000" spc="-1" strike="noStrike">
                <a:latin typeface="Arial"/>
              </a:rPr>
              <a:t>是用指標來連結，與</a:t>
            </a:r>
            <a:r>
              <a:rPr b="1" lang="en-US" sz="2000" spc="-1" strike="noStrike">
                <a:latin typeface="Arial"/>
              </a:rPr>
              <a:t>Contiguous list</a:t>
            </a:r>
            <a:r>
              <a:rPr b="1" lang="zh-TW" sz="2000" spc="-1" strike="noStrike">
                <a:latin typeface="Arial"/>
              </a:rPr>
              <a:t>不同的是他的記憶體位置可能不連續。</a:t>
            </a:r>
            <a:endParaRPr b="0" lang="en-US" sz="2000" spc="-1" strike="noStrike">
              <a:latin typeface="Arial"/>
            </a:endParaRPr>
          </a:p>
          <a:p>
            <a:pPr marL="216000" indent="-216000">
              <a:lnSpc>
                <a:spcPct val="100000"/>
              </a:lnSpc>
            </a:pPr>
            <a:r>
              <a:rPr b="1" lang="en-US" sz="2000" spc="-1" strike="noStrike">
                <a:latin typeface="Arial"/>
              </a:rPr>
              <a:t>-Head pointer:list</a:t>
            </a:r>
            <a:r>
              <a:rPr b="1" lang="zh-TW" sz="2000" spc="-1" strike="noStrike">
                <a:latin typeface="Arial"/>
              </a:rPr>
              <a:t>中的第一個</a:t>
            </a:r>
            <a:r>
              <a:rPr b="1" lang="en-US" sz="2000" spc="-1" strike="noStrike">
                <a:latin typeface="Arial"/>
              </a:rPr>
              <a:t>field</a:t>
            </a:r>
            <a:r>
              <a:rPr b="1" lang="zh-TW" sz="2000" spc="-1" strike="noStrike">
                <a:latin typeface="Arial"/>
              </a:rPr>
              <a:t>，也就是</a:t>
            </a:r>
            <a:r>
              <a:rPr b="1" lang="en-US" sz="2000" spc="-1" strike="noStrike">
                <a:latin typeface="Arial"/>
              </a:rPr>
              <a:t>list</a:t>
            </a:r>
            <a:r>
              <a:rPr b="1" lang="zh-TW" sz="2000" spc="-1" strike="noStrike">
                <a:latin typeface="Arial"/>
              </a:rPr>
              <a:t>的</a:t>
            </a:r>
            <a:r>
              <a:rPr b="1" lang="en-US" sz="2000" spc="-1" strike="noStrike">
                <a:latin typeface="Arial"/>
              </a:rPr>
              <a:t>head</a:t>
            </a:r>
            <a:r>
              <a:rPr b="1" lang="zh-TW" sz="2000" spc="-1" strike="noStrike">
                <a:latin typeface="Arial"/>
              </a:rPr>
              <a:t>，</a:t>
            </a:r>
            <a:r>
              <a:rPr b="1" lang="en-US" sz="2000" spc="-1" strike="noStrike">
                <a:latin typeface="Arial"/>
              </a:rPr>
              <a:t>tree</a:t>
            </a:r>
            <a:r>
              <a:rPr b="1" lang="zh-TW" sz="2000" spc="-1" strike="noStrike">
                <a:latin typeface="Arial"/>
              </a:rPr>
              <a:t>的</a:t>
            </a:r>
            <a:r>
              <a:rPr b="1" lang="en-US" sz="2000" spc="-1" strike="noStrike">
                <a:latin typeface="Arial"/>
              </a:rPr>
              <a:t>root</a:t>
            </a:r>
            <a:endParaRPr b="0" lang="en-US" sz="2000" spc="-1" strike="noStrike">
              <a:latin typeface="Arial"/>
            </a:endParaRPr>
          </a:p>
          <a:p>
            <a:pPr marL="216000" indent="-216000">
              <a:lnSpc>
                <a:spcPct val="100000"/>
              </a:lnSpc>
            </a:pPr>
            <a:r>
              <a:rPr b="1" lang="en-US" sz="2000" spc="-1" strike="noStrike">
                <a:latin typeface="Arial"/>
              </a:rPr>
              <a:t>-null:</a:t>
            </a:r>
            <a:r>
              <a:rPr b="1" lang="zh-TW" sz="2000" spc="-1" strike="noStrike">
                <a:latin typeface="Arial"/>
              </a:rPr>
              <a:t>我們會用</a:t>
            </a:r>
            <a:r>
              <a:rPr b="1" lang="en-US" sz="2000" spc="-1" strike="noStrike">
                <a:latin typeface="Arial"/>
              </a:rPr>
              <a:t>null</a:t>
            </a:r>
            <a:r>
              <a:rPr b="1" lang="zh-TW" sz="2000" spc="-1" strike="noStrike">
                <a:latin typeface="Arial"/>
              </a:rPr>
              <a:t>來表是指向</a:t>
            </a:r>
            <a:r>
              <a:rPr b="1" lang="en-US" sz="2000" spc="-1" strike="noStrike">
                <a:latin typeface="Arial"/>
              </a:rPr>
              <a:t>list</a:t>
            </a:r>
            <a:r>
              <a:rPr b="1" lang="zh-TW" sz="2000" spc="-1" strike="noStrike">
                <a:latin typeface="Arial"/>
              </a:rPr>
              <a:t>的結尾，就像字串裡面會用</a:t>
            </a:r>
            <a:r>
              <a:rPr b="1" lang="en-US" sz="2000" spc="-1" strike="noStrike">
                <a:latin typeface="Arial"/>
              </a:rPr>
              <a:t>\0</a:t>
            </a:r>
            <a:r>
              <a:rPr b="1" lang="zh-TW" sz="2000" spc="-1" strike="noStrike">
                <a:latin typeface="Arial"/>
              </a:rPr>
              <a:t>來表示結尾</a:t>
            </a:r>
            <a:endParaRPr b="0" lang="en-US" sz="2000" spc="-1" strike="noStrike">
              <a:latin typeface="Arial"/>
            </a:endParaRPr>
          </a:p>
        </p:txBody>
      </p:sp>
      <p:sp>
        <p:nvSpPr>
          <p:cNvPr id="54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C8FDB794-D2D0-48B3-8BA1-5826C6E66DCE}"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1143000" y="685800"/>
            <a:ext cx="4571640" cy="3428640"/>
          </a:xfrm>
          <a:prstGeom prst="rect">
            <a:avLst/>
          </a:prstGeom>
        </p:spPr>
      </p:sp>
      <p:sp>
        <p:nvSpPr>
          <p:cNvPr id="54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串鏈結構的結構圖</a:t>
            </a:r>
            <a:endParaRPr b="0" lang="en-US" sz="2000" spc="-1" strike="noStrike">
              <a:latin typeface="Arial"/>
            </a:endParaRPr>
          </a:p>
        </p:txBody>
      </p:sp>
      <p:sp>
        <p:nvSpPr>
          <p:cNvPr id="54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50781FBB-3EF6-4F7A-8700-453064942C3E}"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1143000" y="685800"/>
            <a:ext cx="4571640" cy="3428640"/>
          </a:xfrm>
          <a:prstGeom prst="rect">
            <a:avLst/>
          </a:prstGeom>
        </p:spPr>
      </p:sp>
      <p:sp>
        <p:nvSpPr>
          <p:cNvPr id="55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如果我們刪掉其中一個</a:t>
            </a:r>
            <a:r>
              <a:rPr b="0" lang="en-US" sz="2000" spc="-1" strike="noStrike">
                <a:latin typeface="Arial"/>
              </a:rPr>
              <a:t>Entry</a:t>
            </a:r>
            <a:r>
              <a:rPr b="0" lang="zh-TW" sz="2000" spc="-1" strike="noStrike">
                <a:latin typeface="Arial"/>
              </a:rPr>
              <a:t>，必須將指向該</a:t>
            </a:r>
            <a:r>
              <a:rPr b="0" lang="en-US" sz="2000" spc="-1" strike="noStrike">
                <a:latin typeface="Arial"/>
              </a:rPr>
              <a:t>Entry</a:t>
            </a:r>
            <a:r>
              <a:rPr b="0" lang="zh-TW" sz="2000" spc="-1" strike="noStrike">
                <a:latin typeface="Arial"/>
              </a:rPr>
              <a:t>的前一個的</a:t>
            </a:r>
            <a:r>
              <a:rPr b="0" lang="en-US" sz="2000" spc="-1" strike="noStrike">
                <a:latin typeface="Arial"/>
              </a:rPr>
              <a:t>Entry</a:t>
            </a:r>
            <a:r>
              <a:rPr b="0" lang="zh-TW" sz="2000" spc="-1" strike="noStrike">
                <a:latin typeface="Arial"/>
              </a:rPr>
              <a:t>的指標指向被刪除的</a:t>
            </a:r>
            <a:r>
              <a:rPr b="0" lang="en-US" sz="2000" spc="-1" strike="noStrike">
                <a:latin typeface="Arial"/>
              </a:rPr>
              <a:t>Entry</a:t>
            </a:r>
            <a:r>
              <a:rPr b="0" lang="zh-TW" sz="2000" spc="-1" strike="noStrike">
                <a:latin typeface="Arial"/>
              </a:rPr>
              <a:t>所指向的</a:t>
            </a:r>
            <a:r>
              <a:rPr b="0" lang="en-US" sz="2000" spc="-1" strike="noStrike">
                <a:latin typeface="Arial"/>
              </a:rPr>
              <a:t>Entry</a:t>
            </a:r>
            <a:endParaRPr b="0" lang="en-US" sz="2000" spc="-1" strike="noStrike">
              <a:latin typeface="Arial"/>
            </a:endParaRPr>
          </a:p>
          <a:p>
            <a:pPr marL="216000" indent="-216000">
              <a:lnSpc>
                <a:spcPct val="100000"/>
              </a:lnSpc>
            </a:pPr>
            <a:r>
              <a:rPr b="0" lang="zh-TW" sz="2000" spc="-1" strike="noStrike">
                <a:latin typeface="Arial"/>
              </a:rPr>
              <a:t>以皇位繼承人來舉例，把</a:t>
            </a:r>
            <a:r>
              <a:rPr b="0" lang="en-US" sz="2000" spc="-1" strike="noStrike">
                <a:latin typeface="Arial"/>
              </a:rPr>
              <a:t>List</a:t>
            </a:r>
            <a:r>
              <a:rPr b="0" lang="zh-TW" sz="2000" spc="-1" strike="noStrike">
                <a:latin typeface="Arial"/>
              </a:rPr>
              <a:t>看成繼承順序，皇帝</a:t>
            </a:r>
            <a:r>
              <a:rPr b="0" lang="en-US" sz="2000" spc="-1" strike="noStrike">
                <a:latin typeface="Arial"/>
              </a:rPr>
              <a:t>(Head pointer)</a:t>
            </a:r>
            <a:r>
              <a:rPr b="0" lang="zh-TW" sz="2000" spc="-1" strike="noStrike">
                <a:latin typeface="Arial"/>
              </a:rPr>
              <a:t>規定太子為第一順位，而二阿哥排在太子後面，假設太子發生意外，則皇帝的皇位就會給二阿哥繼承了</a:t>
            </a:r>
            <a:endParaRPr b="0" lang="en-US" sz="2000" spc="-1" strike="noStrike">
              <a:latin typeface="Arial"/>
            </a:endParaRPr>
          </a:p>
        </p:txBody>
      </p:sp>
      <p:sp>
        <p:nvSpPr>
          <p:cNvPr id="55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C6E4C79-5D7B-4DA8-954E-4E0D156B4D35}"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1143000" y="685800"/>
            <a:ext cx="4571640" cy="3428640"/>
          </a:xfrm>
          <a:prstGeom prst="rect">
            <a:avLst/>
          </a:prstGeom>
        </p:spPr>
      </p:sp>
      <p:sp>
        <p:nvSpPr>
          <p:cNvPr id="55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如果我們要在一個指定的</a:t>
            </a:r>
            <a:r>
              <a:rPr b="0" lang="en-US" sz="2000" spc="-1" strike="noStrike">
                <a:latin typeface="Arial"/>
              </a:rPr>
              <a:t>entry</a:t>
            </a:r>
            <a:r>
              <a:rPr b="0" lang="zh-TW" sz="2000" spc="-1" strike="noStrike">
                <a:latin typeface="Arial"/>
              </a:rPr>
              <a:t>插入一個</a:t>
            </a:r>
            <a:r>
              <a:rPr b="0" lang="en-US" sz="2000" spc="-1" strike="noStrike">
                <a:latin typeface="Arial"/>
              </a:rPr>
              <a:t>entry</a:t>
            </a:r>
            <a:r>
              <a:rPr b="0" lang="zh-TW" sz="2000" spc="-1" strike="noStrike">
                <a:latin typeface="Arial"/>
              </a:rPr>
              <a:t>，則該指定的</a:t>
            </a:r>
            <a:r>
              <a:rPr b="0" lang="en-US" sz="2000" spc="-1" strike="noStrike">
                <a:latin typeface="Arial"/>
              </a:rPr>
              <a:t>entry</a:t>
            </a:r>
            <a:r>
              <a:rPr b="0" lang="zh-TW" sz="2000" spc="-1" strike="noStrike">
                <a:latin typeface="Arial"/>
              </a:rPr>
              <a:t>則要指向新的</a:t>
            </a:r>
            <a:r>
              <a:rPr b="0" lang="en-US" sz="2000" spc="-1" strike="noStrike">
                <a:latin typeface="Arial"/>
              </a:rPr>
              <a:t>entry</a:t>
            </a:r>
            <a:r>
              <a:rPr b="0" lang="zh-TW" sz="2000" spc="-1" strike="noStrike">
                <a:latin typeface="Arial"/>
              </a:rPr>
              <a:t>，新的</a:t>
            </a:r>
            <a:r>
              <a:rPr b="0" lang="en-US" sz="2000" spc="-1" strike="noStrike">
                <a:latin typeface="Arial"/>
              </a:rPr>
              <a:t>entry</a:t>
            </a:r>
            <a:r>
              <a:rPr b="0" lang="zh-TW" sz="2000" spc="-1" strike="noStrike">
                <a:latin typeface="Arial"/>
              </a:rPr>
              <a:t>則要指向原本指定的</a:t>
            </a:r>
            <a:r>
              <a:rPr b="0" lang="en-US" sz="2000" spc="-1" strike="noStrike">
                <a:latin typeface="Arial"/>
              </a:rPr>
              <a:t>entry</a:t>
            </a:r>
            <a:r>
              <a:rPr b="0" lang="zh-TW" sz="2000" spc="-1" strike="noStrike">
                <a:latin typeface="Arial"/>
              </a:rPr>
              <a:t>所指向的</a:t>
            </a:r>
            <a:r>
              <a:rPr b="0" lang="en-US" sz="2000" spc="-1" strike="noStrike">
                <a:latin typeface="Arial"/>
              </a:rPr>
              <a:t>entry</a:t>
            </a:r>
            <a:endParaRPr b="0" lang="en-US" sz="2000" spc="-1" strike="noStrike">
              <a:latin typeface="Arial"/>
            </a:endParaRPr>
          </a:p>
          <a:p>
            <a:pPr marL="216000" indent="-216000">
              <a:lnSpc>
                <a:spcPct val="100000"/>
              </a:lnSpc>
            </a:pPr>
            <a:r>
              <a:rPr b="0" lang="zh-TW" sz="2000" spc="-1" strike="noStrike">
                <a:latin typeface="Arial"/>
              </a:rPr>
              <a:t>一樣的例子，以皇位繼承人來舉例，把</a:t>
            </a:r>
            <a:r>
              <a:rPr b="0" lang="en-US" sz="2000" spc="-1" strike="noStrike">
                <a:latin typeface="Arial"/>
              </a:rPr>
              <a:t>List</a:t>
            </a:r>
            <a:r>
              <a:rPr b="0" lang="zh-TW" sz="2000" spc="-1" strike="noStrike">
                <a:latin typeface="Arial"/>
              </a:rPr>
              <a:t>看成繼承順序，皇帝</a:t>
            </a:r>
            <a:r>
              <a:rPr b="0" lang="en-US" sz="2000" spc="-1" strike="noStrike">
                <a:latin typeface="Arial"/>
              </a:rPr>
              <a:t>(Head pointer)</a:t>
            </a:r>
            <a:r>
              <a:rPr b="0" lang="zh-TW" sz="2000" spc="-1" strike="noStrike">
                <a:latin typeface="Arial"/>
              </a:rPr>
              <a:t>規定太子為第一順位，而二阿哥排在太子後面，但今天三阿哥出生了，皇帝比較喜歡生三阿哥的嬪妃，所以決定把三阿哥放到第二繼承順位，則就會變成太子要指向三阿哥，三阿哥在指向二阿哥了</a:t>
            </a:r>
            <a:endParaRPr b="0" lang="en-US" sz="2000" spc="-1" strike="noStrike">
              <a:latin typeface="Arial"/>
            </a:endParaRPr>
          </a:p>
        </p:txBody>
      </p:sp>
      <p:sp>
        <p:nvSpPr>
          <p:cNvPr id="55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3DA3832-D89B-449D-986B-4B1087B7EABE}"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1143000" y="685800"/>
            <a:ext cx="4571640" cy="3428640"/>
          </a:xfrm>
          <a:prstGeom prst="rect">
            <a:avLst/>
          </a:prstGeom>
        </p:spPr>
      </p:sp>
      <p:sp>
        <p:nvSpPr>
          <p:cNvPr id="55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endParaRPr b="0" lang="en-US" sz="2000" spc="-1" strike="noStrike">
              <a:latin typeface="Arial"/>
            </a:endParaRPr>
          </a:p>
          <a:p>
            <a:pPr marL="216000" indent="-216000">
              <a:lnSpc>
                <a:spcPct val="100000"/>
              </a:lnSpc>
            </a:pPr>
            <a:r>
              <a:rPr b="0" lang="zh-TW" sz="2000" spc="-1" strike="noStrike">
                <a:latin typeface="Arial"/>
              </a:rPr>
              <a:t>堆疊通常會用用陣列實作的</a:t>
            </a:r>
            <a:r>
              <a:rPr b="0" lang="en-US" sz="2000" spc="-1" strike="noStrike">
                <a:latin typeface="Arial"/>
              </a:rPr>
              <a:t>list</a:t>
            </a:r>
            <a:r>
              <a:rPr b="0" lang="zh-TW" sz="2000" spc="-1" strike="noStrike">
                <a:latin typeface="Arial"/>
              </a:rPr>
              <a:t>來儲存</a:t>
            </a:r>
            <a:endParaRPr b="0" lang="en-US" sz="2000" spc="-1" strike="noStrike">
              <a:latin typeface="Arial"/>
            </a:endParaRPr>
          </a:p>
          <a:p>
            <a:pPr marL="216000" indent="-216000">
              <a:lnSpc>
                <a:spcPct val="100000"/>
              </a:lnSpc>
            </a:pPr>
            <a:r>
              <a:rPr b="0" lang="en-US" sz="2000" spc="-1" strike="noStrike">
                <a:latin typeface="Arial"/>
              </a:rPr>
              <a:t>queue</a:t>
            </a:r>
            <a:r>
              <a:rPr b="0" lang="zh-TW" sz="2000" spc="-1" strike="noStrike">
                <a:latin typeface="Arial"/>
              </a:rPr>
              <a:t>通常會被儲存成循環的</a:t>
            </a:r>
            <a:r>
              <a:rPr b="0" lang="en-US" sz="2000" spc="-1" strike="noStrike">
                <a:latin typeface="Arial"/>
              </a:rPr>
              <a:t>queue</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存在一個連續的區塊中期第一個</a:t>
            </a:r>
            <a:r>
              <a:rPr b="0" lang="en-US" sz="2000" spc="-1" strike="noStrike">
                <a:latin typeface="Arial"/>
              </a:rPr>
              <a:t>entry</a:t>
            </a:r>
            <a:r>
              <a:rPr b="0" lang="zh-TW" sz="2000" spc="-1" strike="noStrike">
                <a:latin typeface="Arial"/>
              </a:rPr>
              <a:t>要跟隨最後一個</a:t>
            </a:r>
            <a:r>
              <a:rPr b="0" lang="en-US" sz="2000" spc="-1" strike="noStrike">
                <a:latin typeface="Arial"/>
              </a:rPr>
              <a:t>entry(?? </a:t>
            </a:r>
            <a:r>
              <a:rPr b="0" lang="zh-TW" sz="2000" spc="-1" strike="noStrike">
                <a:latin typeface="Arial"/>
              </a:rPr>
              <a:t>每個區塊並不是連續的記憶體，但透過</a:t>
            </a:r>
            <a:r>
              <a:rPr b="0" lang="en-US" sz="2000" spc="-1" strike="noStrike">
                <a:latin typeface="Arial"/>
              </a:rPr>
              <a:t>point</a:t>
            </a:r>
            <a:r>
              <a:rPr b="0" lang="zh-TW" sz="2000" spc="-1" strike="noStrike">
                <a:latin typeface="Arial"/>
              </a:rPr>
              <a:t>有了連接的連續關係</a:t>
            </a:r>
            <a:r>
              <a:rPr b="0" lang="en-US" sz="2000" spc="-1" strike="noStrike">
                <a:latin typeface="Arial"/>
              </a:rPr>
              <a:t>?)</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避免在讀取</a:t>
            </a:r>
            <a:r>
              <a:rPr b="0" lang="en-US" sz="2000" spc="-1" strike="noStrike">
                <a:latin typeface="Arial"/>
              </a:rPr>
              <a:t>queue</a:t>
            </a:r>
            <a:r>
              <a:rPr b="0" lang="zh-TW" sz="2000" spc="-1" strike="noStrike">
                <a:latin typeface="Arial"/>
              </a:rPr>
              <a:t>的時候 超出所配置的儲存空間</a:t>
            </a:r>
            <a:endParaRPr b="0" lang="en-US" sz="2000" spc="-1" strike="noStrike">
              <a:latin typeface="Arial"/>
            </a:endParaRPr>
          </a:p>
        </p:txBody>
      </p:sp>
      <p:sp>
        <p:nvSpPr>
          <p:cNvPr id="55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7F80A32E-2E93-452C-BD56-925B95056507}"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1143000" y="685800"/>
            <a:ext cx="4571640" cy="3428640"/>
          </a:xfrm>
          <a:prstGeom prst="rect">
            <a:avLst/>
          </a:prstGeom>
        </p:spPr>
      </p:sp>
      <p:sp>
        <p:nvSpPr>
          <p:cNvPr id="56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Stack</a:t>
            </a:r>
            <a:r>
              <a:rPr b="0" lang="zh-TW" sz="2000" spc="-1" strike="noStrike">
                <a:latin typeface="Arial"/>
              </a:rPr>
              <a:t>在</a:t>
            </a:r>
            <a:r>
              <a:rPr b="0" lang="en-US" sz="2000" spc="-1" strike="noStrike">
                <a:latin typeface="Arial"/>
              </a:rPr>
              <a:t>memory</a:t>
            </a:r>
            <a:r>
              <a:rPr b="0" lang="zh-TW" sz="2000" spc="-1" strike="noStrike">
                <a:latin typeface="Arial"/>
              </a:rPr>
              <a:t>是怎麼儲存的</a:t>
            </a:r>
            <a:endParaRPr b="0" lang="en-US" sz="2000" spc="-1" strike="noStrike">
              <a:latin typeface="Arial"/>
            </a:endParaRPr>
          </a:p>
          <a:p>
            <a:pPr marL="216000" indent="-216000">
              <a:lnSpc>
                <a:spcPct val="100000"/>
              </a:lnSpc>
            </a:pPr>
            <a:r>
              <a:rPr b="0" lang="zh-TW" sz="2000" spc="-1" strike="noStrike">
                <a:latin typeface="Arial"/>
              </a:rPr>
              <a:t>會先要一個大空間，放資料會一直往右邊放，但要取資料也會先從右邊取</a:t>
            </a:r>
            <a:endParaRPr b="0" lang="en-US" sz="2000" spc="-1" strike="noStrike">
              <a:latin typeface="Arial"/>
            </a:endParaRPr>
          </a:p>
          <a:p>
            <a:pPr marL="216000" indent="-216000">
              <a:lnSpc>
                <a:spcPct val="100000"/>
              </a:lnSpc>
            </a:pPr>
            <a:r>
              <a:rPr b="0" lang="en-US" sz="2000" spc="-1" strike="noStrike">
                <a:latin typeface="Arial"/>
              </a:rPr>
              <a:t>Stack’sbase </a:t>
            </a:r>
            <a:r>
              <a:rPr b="0" lang="zh-TW" sz="2000" spc="-1" strike="noStrike">
                <a:latin typeface="Arial"/>
              </a:rPr>
              <a:t>是基底</a:t>
            </a:r>
            <a:endParaRPr b="0" lang="en-US" sz="2000" spc="-1" strike="noStrike">
              <a:latin typeface="Arial"/>
            </a:endParaRPr>
          </a:p>
        </p:txBody>
      </p:sp>
      <p:sp>
        <p:nvSpPr>
          <p:cNvPr id="56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F249AF31-AC08-42BF-BD69-9C86FBA16566}"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sldImg"/>
          </p:nvPr>
        </p:nvSpPr>
        <p:spPr>
          <a:xfrm>
            <a:off x="1143000" y="685800"/>
            <a:ext cx="4571640" cy="3428640"/>
          </a:xfrm>
          <a:prstGeom prst="rect">
            <a:avLst/>
          </a:prstGeom>
        </p:spPr>
      </p:sp>
      <p:sp>
        <p:nvSpPr>
          <p:cNvPr id="56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Queue </a:t>
            </a:r>
            <a:r>
              <a:rPr b="0" lang="zh-TW" sz="2000" spc="-1" strike="noStrike">
                <a:latin typeface="Arial"/>
              </a:rPr>
              <a:t>如何實作</a:t>
            </a:r>
            <a:endParaRPr b="0" lang="en-US" sz="2000" spc="-1" strike="noStrike">
              <a:latin typeface="Arial"/>
            </a:endParaRPr>
          </a:p>
        </p:txBody>
      </p:sp>
      <p:sp>
        <p:nvSpPr>
          <p:cNvPr id="56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45A0D8F7-47FD-499F-87E9-CDA8C6034416}"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1143000" y="685800"/>
            <a:ext cx="4571640" cy="3428640"/>
          </a:xfrm>
          <a:prstGeom prst="rect">
            <a:avLst/>
          </a:prstGeom>
        </p:spPr>
      </p:sp>
      <p:sp>
        <p:nvSpPr>
          <p:cNvPr id="56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循環</a:t>
            </a:r>
            <a:r>
              <a:rPr b="0" lang="en-US" sz="2000" spc="-1" strike="noStrike">
                <a:latin typeface="Arial"/>
              </a:rPr>
              <a:t>queue</a:t>
            </a:r>
            <a:r>
              <a:rPr b="0" lang="zh-TW" sz="2000" spc="-1" strike="noStrike">
                <a:latin typeface="Arial"/>
              </a:rPr>
              <a:t>如何實作</a:t>
            </a:r>
            <a:endParaRPr b="0" lang="en-US" sz="2000" spc="-1" strike="noStrike">
              <a:latin typeface="Arial"/>
            </a:endParaRPr>
          </a:p>
        </p:txBody>
      </p:sp>
      <p:sp>
        <p:nvSpPr>
          <p:cNvPr id="56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B6EB7A4B-AE07-4B07-B30B-3EF2DAE3F14C}"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1143000" y="685800"/>
            <a:ext cx="4571640" cy="3428640"/>
          </a:xfrm>
          <a:prstGeom prst="rect">
            <a:avLst/>
          </a:prstGeom>
        </p:spPr>
      </p:sp>
      <p:sp>
        <p:nvSpPr>
          <p:cNvPr id="497"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9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5F0C6011-27AD-4A37-A8BA-DCC939F68427}"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sldImg"/>
          </p:nvPr>
        </p:nvSpPr>
        <p:spPr>
          <a:xfrm>
            <a:off x="1143000" y="685800"/>
            <a:ext cx="4571640" cy="3428640"/>
          </a:xfrm>
          <a:prstGeom prst="rect">
            <a:avLst/>
          </a:prstGeom>
        </p:spPr>
      </p:sp>
      <p:sp>
        <p:nvSpPr>
          <p:cNvPr id="56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連結結構</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每一個節點</a:t>
            </a:r>
            <a:r>
              <a:rPr b="0" lang="en-US" sz="2000" spc="-1" strike="noStrike">
                <a:latin typeface="Arial"/>
              </a:rPr>
              <a:t>=</a:t>
            </a:r>
            <a:r>
              <a:rPr b="0" lang="zh-TW" sz="2000" spc="-1" strike="noStrike">
                <a:latin typeface="Arial"/>
              </a:rPr>
              <a:t>資料</a:t>
            </a:r>
            <a:r>
              <a:rPr b="0" lang="en-US" sz="2000" spc="-1" strike="noStrike">
                <a:latin typeface="Arial"/>
              </a:rPr>
              <a:t>cell + </a:t>
            </a:r>
            <a:r>
              <a:rPr b="0" lang="zh-TW" sz="2000" spc="-1" strike="noStrike">
                <a:latin typeface="Arial"/>
              </a:rPr>
              <a:t>兩個指向子節點的指標</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要訪問一個節點必須從</a:t>
            </a:r>
            <a:r>
              <a:rPr b="0" lang="en-US" sz="2000" spc="-1" strike="noStrike">
                <a:latin typeface="Arial"/>
              </a:rPr>
              <a:t>root</a:t>
            </a:r>
            <a:r>
              <a:rPr b="0" lang="zh-TW" sz="2000" spc="-1" strike="noStrike">
                <a:latin typeface="Arial"/>
              </a:rPr>
              <a:t>節點一路指過去</a:t>
            </a:r>
            <a:endParaRPr b="0" lang="en-US" sz="2000" spc="-1" strike="noStrike">
              <a:latin typeface="Arial"/>
            </a:endParaRPr>
          </a:p>
          <a:p>
            <a:pPr marL="216000" indent="-216000">
              <a:lnSpc>
                <a:spcPct val="100000"/>
              </a:lnSpc>
            </a:pPr>
            <a:r>
              <a:rPr b="0" lang="zh-TW" sz="2000" spc="-1" strike="noStrike">
                <a:latin typeface="Arial"/>
              </a:rPr>
              <a:t>用陣列來實作</a:t>
            </a:r>
            <a:r>
              <a:rPr b="0" lang="en-US" sz="2000" spc="-1" strike="noStrike">
                <a:latin typeface="Arial"/>
              </a:rPr>
              <a:t>Binary Tree</a:t>
            </a:r>
            <a:r>
              <a:rPr b="0" lang="zh-TW" sz="2000" spc="-1" strike="noStrike">
                <a:latin typeface="Arial"/>
              </a:rPr>
              <a:t>的結構</a:t>
            </a:r>
            <a:endParaRPr b="0" lang="en-US" sz="2000" spc="-1" strike="noStrike">
              <a:latin typeface="Arial"/>
            </a:endParaRPr>
          </a:p>
          <a:p>
            <a:pPr marL="216000" indent="-216000">
              <a:lnSpc>
                <a:spcPct val="100000"/>
              </a:lnSpc>
            </a:pPr>
            <a:r>
              <a:rPr b="0" lang="zh-TW" sz="2000" spc="-1" strike="noStrike">
                <a:latin typeface="Arial"/>
              </a:rPr>
              <a:t>畫圖會比較好理解</a:t>
            </a:r>
            <a:r>
              <a:rPr b="0" lang="en-US" sz="2000" spc="-1" strike="noStrike">
                <a:latin typeface="Arial"/>
              </a:rPr>
              <a:t>(P36</a:t>
            </a:r>
            <a:r>
              <a:rPr b="0" lang="zh-TW" sz="2000" spc="-1" strike="noStrike">
                <a:latin typeface="Arial"/>
              </a:rPr>
              <a:t>有圖</a:t>
            </a:r>
            <a:r>
              <a:rPr b="0" lang="en-US" sz="2000" spc="-1" strike="noStrike">
                <a:latin typeface="Arial"/>
              </a:rPr>
              <a:t>)</a:t>
            </a:r>
            <a:endParaRPr b="0" lang="en-US" sz="2000" spc="-1" strike="noStrike">
              <a:latin typeface="Arial"/>
            </a:endParaRPr>
          </a:p>
        </p:txBody>
      </p:sp>
      <p:sp>
        <p:nvSpPr>
          <p:cNvPr id="57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DECCE978-EB54-4425-A99B-0BC1AFBE3EAC}"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sldImg"/>
          </p:nvPr>
        </p:nvSpPr>
        <p:spPr>
          <a:xfrm>
            <a:off x="1143000" y="685800"/>
            <a:ext cx="4571640" cy="3428640"/>
          </a:xfrm>
          <a:prstGeom prst="rect">
            <a:avLst/>
          </a:prstGeom>
        </p:spPr>
      </p:sp>
      <p:sp>
        <p:nvSpPr>
          <p:cNvPr id="57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Binary</a:t>
            </a:r>
            <a:r>
              <a:rPr b="0" lang="en-US" sz="2000" spc="-1" strike="noStrike">
                <a:latin typeface="Arial"/>
              </a:rPr>
              <a:t> Tree</a:t>
            </a:r>
            <a:r>
              <a:rPr b="0" lang="zh-TW" sz="2000" spc="-1" strike="noStrike">
                <a:latin typeface="Arial"/>
              </a:rPr>
              <a:t>的結構</a:t>
            </a:r>
            <a:endParaRPr b="0" lang="en-US" sz="2000" spc="-1" strike="noStrike">
              <a:latin typeface="Arial"/>
            </a:endParaRPr>
          </a:p>
          <a:p>
            <a:pPr marL="216000" indent="-216000">
              <a:lnSpc>
                <a:spcPct val="100000"/>
              </a:lnSpc>
            </a:pPr>
            <a:r>
              <a:rPr b="0" lang="en-US" sz="2000" spc="-1" strike="noStrike">
                <a:latin typeface="Arial"/>
              </a:rPr>
              <a:t>Cell </a:t>
            </a:r>
            <a:r>
              <a:rPr b="0" lang="zh-TW" sz="2000" spc="-1" strike="noStrike">
                <a:latin typeface="Arial"/>
              </a:rPr>
              <a:t>存放著資料</a:t>
            </a:r>
            <a:r>
              <a:rPr b="0" lang="en-US" sz="2000" spc="-1" strike="noStrike">
                <a:latin typeface="Arial"/>
              </a:rPr>
              <a:t>(value)</a:t>
            </a:r>
            <a:r>
              <a:rPr b="0" lang="zh-TW" sz="2000" spc="-1" strike="noStrike">
                <a:latin typeface="Arial"/>
              </a:rPr>
              <a:t>以及指向左子的指標，右子的指標</a:t>
            </a:r>
            <a:endParaRPr b="0" lang="en-US" sz="2000" spc="-1" strike="noStrike">
              <a:latin typeface="Arial"/>
            </a:endParaRPr>
          </a:p>
        </p:txBody>
      </p:sp>
      <p:sp>
        <p:nvSpPr>
          <p:cNvPr id="573"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B3B5C59B-4864-40FD-9C3F-10C9C907B6C5}"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PlaceHolder 1"/>
          <p:cNvSpPr>
            <a:spLocks noGrp="1"/>
          </p:cNvSpPr>
          <p:nvPr>
            <p:ph type="sldImg"/>
          </p:nvPr>
        </p:nvSpPr>
        <p:spPr>
          <a:xfrm>
            <a:off x="1143000" y="685800"/>
            <a:ext cx="4571640" cy="3428640"/>
          </a:xfrm>
          <a:prstGeom prst="rect">
            <a:avLst/>
          </a:prstGeom>
        </p:spPr>
      </p:sp>
      <p:sp>
        <p:nvSpPr>
          <p:cNvPr id="57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對於沒有左右子的部分，存放</a:t>
            </a:r>
            <a:r>
              <a:rPr b="0" lang="en-US" sz="2000" spc="-1" strike="noStrike">
                <a:latin typeface="Arial"/>
              </a:rPr>
              <a:t>null</a:t>
            </a:r>
            <a:r>
              <a:rPr b="0" lang="zh-TW" sz="2000" spc="-1" strike="noStrike">
                <a:latin typeface="Arial"/>
              </a:rPr>
              <a:t>避免超出配置的空間</a:t>
            </a:r>
            <a:endParaRPr b="0" lang="en-US" sz="2000" spc="-1" strike="noStrike">
              <a:latin typeface="Arial"/>
            </a:endParaRPr>
          </a:p>
        </p:txBody>
      </p:sp>
      <p:sp>
        <p:nvSpPr>
          <p:cNvPr id="57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71A4B815-9A3C-4789-8093-CC96FF06E27D}"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PlaceHolder 1"/>
          <p:cNvSpPr>
            <a:spLocks noGrp="1"/>
          </p:cNvSpPr>
          <p:nvPr>
            <p:ph type="sldImg"/>
          </p:nvPr>
        </p:nvSpPr>
        <p:spPr>
          <a:xfrm>
            <a:off x="1143000" y="685800"/>
            <a:ext cx="4571640" cy="3428640"/>
          </a:xfrm>
          <a:prstGeom prst="rect">
            <a:avLst/>
          </a:prstGeom>
        </p:spPr>
      </p:sp>
      <p:sp>
        <p:nvSpPr>
          <p:cNvPr id="578"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57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EAE36FF4-EC02-42F3-9021-93DB7C097276}"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sldImg"/>
          </p:nvPr>
        </p:nvSpPr>
        <p:spPr>
          <a:xfrm>
            <a:off x="1143000" y="685800"/>
            <a:ext cx="4571640" cy="3428640"/>
          </a:xfrm>
          <a:prstGeom prst="rect">
            <a:avLst/>
          </a:prstGeom>
        </p:spPr>
      </p:sp>
      <p:sp>
        <p:nvSpPr>
          <p:cNvPr id="581"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理想狀況下，資料結構應該透過預定異好的函數來實作</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例子</a:t>
            </a:r>
            <a:r>
              <a:rPr b="0" lang="en-US" sz="2000" spc="-1" strike="noStrike">
                <a:latin typeface="Arial"/>
              </a:rPr>
              <a:t>:list</a:t>
            </a:r>
            <a:r>
              <a:rPr b="0" lang="zh-TW" sz="2000" spc="-1" strike="noStrike">
                <a:latin typeface="Arial"/>
              </a:rPr>
              <a:t>通成會有個</a:t>
            </a:r>
            <a:r>
              <a:rPr b="0" lang="en-US" sz="2000" spc="-1" strike="noStrike">
                <a:latin typeface="Arial"/>
              </a:rPr>
              <a:t>function</a:t>
            </a:r>
            <a:r>
              <a:rPr b="0" lang="zh-TW" sz="2000" spc="-1" strike="noStrike">
                <a:latin typeface="Arial"/>
              </a:rPr>
              <a:t>名為</a:t>
            </a:r>
            <a:r>
              <a:rPr b="0" lang="en-US" sz="2000" spc="-1" strike="noStrike">
                <a:latin typeface="Arial"/>
              </a:rPr>
              <a:t>insert</a:t>
            </a:r>
            <a:r>
              <a:rPr b="0" lang="zh-TW" sz="2000" spc="-1" strike="noStrike">
                <a:latin typeface="Arial"/>
              </a:rPr>
              <a:t>來插入資料</a:t>
            </a:r>
            <a:endParaRPr b="0" lang="en-US" sz="2000" spc="-1" strike="noStrike">
              <a:latin typeface="Arial"/>
            </a:endParaRPr>
          </a:p>
          <a:p>
            <a:pPr marL="216000" indent="-216000">
              <a:lnSpc>
                <a:spcPct val="100000"/>
              </a:lnSpc>
            </a:pPr>
            <a:r>
              <a:rPr b="0" lang="en-US" sz="2000" spc="-1" strike="noStrike">
                <a:latin typeface="Arial"/>
              </a:rPr>
              <a:t>-</a:t>
            </a:r>
            <a:r>
              <a:rPr b="0" lang="zh-TW" sz="2000" spc="-1" strike="noStrike">
                <a:latin typeface="Arial"/>
              </a:rPr>
              <a:t>資料結構跟這些功能構成了一個完整的抽象工具</a:t>
            </a:r>
            <a:r>
              <a:rPr b="0" lang="en-US" sz="2000" spc="-1" strike="noStrike">
                <a:latin typeface="Arial"/>
              </a:rPr>
              <a:t>(?)</a:t>
            </a:r>
            <a:endParaRPr b="0" lang="en-US" sz="2000" spc="-1" strike="noStrike">
              <a:latin typeface="Arial"/>
            </a:endParaRPr>
          </a:p>
        </p:txBody>
      </p:sp>
      <p:sp>
        <p:nvSpPr>
          <p:cNvPr id="58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2AC75CD8-30FB-4C2A-BA18-BA82C51F11A7}"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PlaceHolder 1"/>
          <p:cNvSpPr>
            <a:spLocks noGrp="1"/>
          </p:cNvSpPr>
          <p:nvPr>
            <p:ph type="sldImg"/>
          </p:nvPr>
        </p:nvSpPr>
        <p:spPr>
          <a:xfrm>
            <a:off x="1143000" y="685800"/>
            <a:ext cx="4571640" cy="3428640"/>
          </a:xfrm>
          <a:prstGeom prst="rect">
            <a:avLst/>
          </a:prstGeom>
        </p:spPr>
      </p:sp>
      <p:sp>
        <p:nvSpPr>
          <p:cNvPr id="58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這個函式從</a:t>
            </a:r>
            <a:r>
              <a:rPr b="0" lang="en-US" sz="2000" spc="-1" strike="noStrike">
                <a:latin typeface="Arial"/>
              </a:rPr>
              <a:t>head</a:t>
            </a:r>
            <a:r>
              <a:rPr b="0" lang="zh-TW" sz="2000" spc="-1" strike="noStrike">
                <a:latin typeface="Arial"/>
              </a:rPr>
              <a:t>一直找下一個</a:t>
            </a:r>
            <a:r>
              <a:rPr b="0" lang="en-US" sz="2000" spc="-1" strike="noStrike">
                <a:latin typeface="Arial"/>
              </a:rPr>
              <a:t>point</a:t>
            </a:r>
            <a:r>
              <a:rPr b="0" lang="zh-TW" sz="2000" spc="-1" strike="noStrike">
                <a:latin typeface="Arial"/>
              </a:rPr>
              <a:t>到結尾為止</a:t>
            </a:r>
            <a:endParaRPr b="0" lang="en-US" sz="2000" spc="-1" strike="noStrike">
              <a:latin typeface="Arial"/>
            </a:endParaRPr>
          </a:p>
        </p:txBody>
      </p:sp>
      <p:sp>
        <p:nvSpPr>
          <p:cNvPr id="58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B090B8F0-75B9-4F43-BFA0-3281077845F8}"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PlaceHolder 1"/>
          <p:cNvSpPr>
            <a:spLocks noGrp="1"/>
          </p:cNvSpPr>
          <p:nvPr>
            <p:ph type="sldImg"/>
          </p:nvPr>
        </p:nvSpPr>
        <p:spPr>
          <a:xfrm>
            <a:off x="1143000" y="685800"/>
            <a:ext cx="4571640" cy="3428640"/>
          </a:xfrm>
          <a:prstGeom prst="rect">
            <a:avLst/>
          </a:prstGeom>
        </p:spPr>
      </p:sp>
      <p:sp>
        <p:nvSpPr>
          <p:cNvPr id="58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建造一個抽象工具，這個工具必須按照字母順序排列它的名稱</a:t>
            </a:r>
            <a:r>
              <a:rPr b="0" lang="en-US" sz="2000" spc="-1" strike="noStrike">
                <a:latin typeface="Arial"/>
              </a:rPr>
              <a:t>list</a:t>
            </a:r>
            <a:r>
              <a:rPr b="0" lang="zh-TW" sz="2000" spc="-1" strike="noStrike">
                <a:latin typeface="Arial"/>
              </a:rPr>
              <a:t>，並且有搜尋，印出跟插入的功能</a:t>
            </a:r>
            <a:endParaRPr b="0" lang="en-US" sz="2000" spc="-1" strike="noStrike">
              <a:latin typeface="Arial"/>
            </a:endParaRPr>
          </a:p>
        </p:txBody>
      </p:sp>
      <p:sp>
        <p:nvSpPr>
          <p:cNvPr id="58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F5A741D6-24E3-4B5A-894C-7136EDC592C3}"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sldImg"/>
          </p:nvPr>
        </p:nvSpPr>
        <p:spPr>
          <a:xfrm>
            <a:off x="1143000" y="685800"/>
            <a:ext cx="4571640" cy="3428640"/>
          </a:xfrm>
          <a:prstGeom prst="rect">
            <a:avLst/>
          </a:prstGeom>
        </p:spPr>
      </p:sp>
      <p:sp>
        <p:nvSpPr>
          <p:cNvPr id="59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用二元樹來排序字母</a:t>
            </a:r>
            <a:endParaRPr b="0" lang="en-US" sz="2000" spc="-1" strike="noStrike">
              <a:latin typeface="Arial"/>
            </a:endParaRPr>
          </a:p>
          <a:p>
            <a:pPr marL="216000" indent="-216000">
              <a:lnSpc>
                <a:spcPct val="100000"/>
              </a:lnSpc>
            </a:pPr>
            <a:r>
              <a:rPr b="0" lang="zh-TW" sz="2000" spc="-1" strike="noStrike">
                <a:latin typeface="Arial"/>
              </a:rPr>
              <a:t>樹不一定是這個結構</a:t>
            </a:r>
            <a:endParaRPr b="0" lang="en-US" sz="2000" spc="-1" strike="noStrike">
              <a:latin typeface="Arial"/>
            </a:endParaRPr>
          </a:p>
        </p:txBody>
      </p:sp>
      <p:sp>
        <p:nvSpPr>
          <p:cNvPr id="59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E3D4E706-590F-451F-B073-0C5749C1A629}"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Img"/>
          </p:nvPr>
        </p:nvSpPr>
        <p:spPr>
          <a:xfrm>
            <a:off x="1143000" y="685800"/>
            <a:ext cx="4571640" cy="3428640"/>
          </a:xfrm>
          <a:prstGeom prst="rect">
            <a:avLst/>
          </a:prstGeom>
        </p:spPr>
      </p:sp>
      <p:sp>
        <p:nvSpPr>
          <p:cNvPr id="59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如何在二元樹搜尋指定的值</a:t>
            </a:r>
            <a:endParaRPr b="0" lang="en-US" sz="2000" spc="-1" strike="noStrike">
              <a:latin typeface="Arial"/>
            </a:endParaRPr>
          </a:p>
        </p:txBody>
      </p:sp>
      <p:sp>
        <p:nvSpPr>
          <p:cNvPr id="59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EC8BBC2B-5D3E-43CD-8AE9-65E9A9C122F3}"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Img"/>
          </p:nvPr>
        </p:nvSpPr>
        <p:spPr>
          <a:xfrm>
            <a:off x="1143000" y="685800"/>
            <a:ext cx="4571640" cy="342864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50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EC2A0DC-1BB3-4B23-9169-DFD58A1CC0F3}"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sldImg"/>
          </p:nvPr>
        </p:nvSpPr>
        <p:spPr>
          <a:xfrm>
            <a:off x="1143000" y="685800"/>
            <a:ext cx="4571640" cy="3428640"/>
          </a:xfrm>
          <a:prstGeom prst="rect">
            <a:avLst/>
          </a:prstGeom>
        </p:spPr>
      </p:sp>
      <p:sp>
        <p:nvSpPr>
          <p:cNvPr id="59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用圖來表明二元樹如何搜尋</a:t>
            </a:r>
            <a:endParaRPr b="0" lang="en-US" sz="2000" spc="-1" strike="noStrike">
              <a:latin typeface="Arial"/>
            </a:endParaRPr>
          </a:p>
        </p:txBody>
      </p:sp>
      <p:sp>
        <p:nvSpPr>
          <p:cNvPr id="59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D42D7E73-EF52-4B25-A1BA-971A117F91EB}"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sldImg"/>
          </p:nvPr>
        </p:nvSpPr>
        <p:spPr>
          <a:xfrm>
            <a:off x="1143000" y="685800"/>
            <a:ext cx="4571640" cy="3428640"/>
          </a:xfrm>
          <a:prstGeom prst="rect">
            <a:avLst/>
          </a:prstGeom>
        </p:spPr>
      </p:sp>
      <p:sp>
        <p:nvSpPr>
          <p:cNvPr id="59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按照字母順序來印出</a:t>
            </a:r>
            <a:endParaRPr b="0" lang="en-US" sz="2000" spc="-1" strike="noStrike">
              <a:latin typeface="Arial"/>
            </a:endParaRPr>
          </a:p>
        </p:txBody>
      </p:sp>
      <p:sp>
        <p:nvSpPr>
          <p:cNvPr id="60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D6868206-ADA6-4E73-897E-3253B5870582}"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sldImg"/>
          </p:nvPr>
        </p:nvSpPr>
        <p:spPr>
          <a:xfrm>
            <a:off x="1143000" y="685800"/>
            <a:ext cx="4571640" cy="3428640"/>
          </a:xfrm>
          <a:prstGeom prst="rect">
            <a:avLst/>
          </a:prstGeom>
        </p:spPr>
      </p:sp>
      <p:sp>
        <p:nvSpPr>
          <p:cNvPr id="602"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603"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74908CC-FA5B-4BAF-8CA2-FB552DEC9A99}"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sldImg"/>
          </p:nvPr>
        </p:nvSpPr>
        <p:spPr>
          <a:xfrm>
            <a:off x="1143000" y="685800"/>
            <a:ext cx="4571640" cy="3428640"/>
          </a:xfrm>
          <a:prstGeom prst="rect">
            <a:avLst/>
          </a:prstGeom>
        </p:spPr>
      </p:sp>
      <p:sp>
        <p:nvSpPr>
          <p:cNvPr id="60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如何插入一個新的</a:t>
            </a:r>
            <a:r>
              <a:rPr b="0" lang="en-US" sz="2000" spc="-1" strike="noStrike">
                <a:latin typeface="Arial"/>
              </a:rPr>
              <a:t>M</a:t>
            </a:r>
            <a:endParaRPr b="0" lang="en-US" sz="2000" spc="-1" strike="noStrike">
              <a:latin typeface="Arial"/>
            </a:endParaRPr>
          </a:p>
          <a:p>
            <a:pPr marL="216000" indent="-216000">
              <a:lnSpc>
                <a:spcPct val="100000"/>
              </a:lnSpc>
            </a:pPr>
            <a:r>
              <a:rPr b="0" lang="en-US" sz="2000" spc="-1" strike="noStrike">
                <a:latin typeface="Arial"/>
              </a:rPr>
              <a:t>a.</a:t>
            </a:r>
            <a:r>
              <a:rPr b="0" lang="zh-TW" sz="2000" spc="-1" strike="noStrike">
                <a:latin typeface="Arial"/>
              </a:rPr>
              <a:t>找尋一個新的</a:t>
            </a:r>
            <a:r>
              <a:rPr b="0" lang="en-US" sz="2000" spc="-1" strike="noStrike">
                <a:latin typeface="Arial"/>
              </a:rPr>
              <a:t>entry</a:t>
            </a:r>
            <a:r>
              <a:rPr b="0" lang="zh-TW" sz="2000" spc="-1" strike="noStrike">
                <a:latin typeface="Arial"/>
              </a:rPr>
              <a:t>直到偵測的空缺</a:t>
            </a:r>
            <a:endParaRPr b="0" lang="en-US" sz="2000" spc="-1" strike="noStrike">
              <a:latin typeface="Arial"/>
            </a:endParaRPr>
          </a:p>
          <a:p>
            <a:pPr marL="216000" indent="-216000">
              <a:lnSpc>
                <a:spcPct val="100000"/>
              </a:lnSpc>
            </a:pPr>
            <a:r>
              <a:rPr b="0" lang="en-US" sz="2000" spc="-1" strike="noStrike">
                <a:latin typeface="Arial"/>
              </a:rPr>
              <a:t>b.</a:t>
            </a:r>
            <a:r>
              <a:rPr b="0" lang="zh-TW" sz="2000" spc="-1" strike="noStrike">
                <a:latin typeface="Arial"/>
              </a:rPr>
              <a:t>這個空缺的位置就是</a:t>
            </a:r>
            <a:r>
              <a:rPr b="0" lang="en-US" sz="2000" spc="-1" strike="noStrike">
                <a:latin typeface="Arial"/>
              </a:rPr>
              <a:t>M</a:t>
            </a:r>
            <a:r>
              <a:rPr b="0" lang="zh-TW" sz="2000" spc="-1" strike="noStrike">
                <a:latin typeface="Arial"/>
              </a:rPr>
              <a:t>要被擺進去的位置</a:t>
            </a:r>
            <a:endParaRPr b="0" lang="en-US" sz="2000" spc="-1" strike="noStrike">
              <a:latin typeface="Arial"/>
            </a:endParaRPr>
          </a:p>
        </p:txBody>
      </p:sp>
      <p:sp>
        <p:nvSpPr>
          <p:cNvPr id="60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00475A30-6953-4FDC-B926-1F819C10C2FA}"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sldImg"/>
          </p:nvPr>
        </p:nvSpPr>
        <p:spPr>
          <a:xfrm>
            <a:off x="1143000" y="685800"/>
            <a:ext cx="4571640" cy="3428640"/>
          </a:xfrm>
          <a:prstGeom prst="rect">
            <a:avLst/>
          </a:prstGeom>
        </p:spPr>
      </p:sp>
      <p:sp>
        <p:nvSpPr>
          <p:cNvPr id="60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如何去</a:t>
            </a:r>
            <a:r>
              <a:rPr b="0" lang="en-US" sz="2000" spc="-1" strike="noStrike">
                <a:latin typeface="Arial"/>
              </a:rPr>
              <a:t>insert</a:t>
            </a:r>
            <a:endParaRPr b="0" lang="en-US" sz="2000" spc="-1" strike="noStrike">
              <a:latin typeface="Arial"/>
            </a:endParaRPr>
          </a:p>
        </p:txBody>
      </p:sp>
      <p:sp>
        <p:nvSpPr>
          <p:cNvPr id="60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403EEE3-CF7A-4A54-BFBB-2AA56D50FD82}"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PlaceHolder 1"/>
          <p:cNvSpPr>
            <a:spLocks noGrp="1"/>
          </p:cNvSpPr>
          <p:nvPr>
            <p:ph type="sldImg"/>
          </p:nvPr>
        </p:nvSpPr>
        <p:spPr>
          <a:xfrm>
            <a:off x="1143000" y="685800"/>
            <a:ext cx="4571640" cy="3428640"/>
          </a:xfrm>
          <a:prstGeom prst="rect">
            <a:avLst/>
          </a:prstGeom>
        </p:spPr>
      </p:sp>
      <p:sp>
        <p:nvSpPr>
          <p:cNvPr id="611"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61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A6DD7B00-10C4-4C1C-AE1D-777E1F58B9F3}" type="slidenum">
              <a:rPr b="0" lang="en-US" sz="1200" spc="-1" strike="noStrike">
                <a:solidFill>
                  <a:srgbClr val="000000"/>
                </a:solidFill>
                <a:latin typeface="Times New Roman"/>
              </a:rPr>
              <a:t>54</a:t>
            </a:fld>
            <a:endParaRPr b="0" lang="en-US"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sldImg"/>
          </p:nvPr>
        </p:nvSpPr>
        <p:spPr>
          <a:xfrm>
            <a:off x="1143000" y="685800"/>
            <a:ext cx="4571640" cy="3428640"/>
          </a:xfrm>
          <a:prstGeom prst="rect">
            <a:avLst/>
          </a:prstGeom>
        </p:spPr>
      </p:sp>
      <p:sp>
        <p:nvSpPr>
          <p:cNvPr id="614"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61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96D39DD-0803-4480-87FD-D4716535BFE7}" type="slidenum">
              <a:rPr b="0" lang="en-US" sz="1200" spc="-1" strike="noStrike">
                <a:solidFill>
                  <a:srgbClr val="000000"/>
                </a:solidFill>
                <a:latin typeface="Times New Roman"/>
              </a:rPr>
              <a:t>54</a:t>
            </a:fld>
            <a:endParaRPr b="0" lang="en-US"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PlaceHolder 1"/>
          <p:cNvSpPr>
            <a:spLocks noGrp="1"/>
          </p:cNvSpPr>
          <p:nvPr>
            <p:ph type="sldImg"/>
          </p:nvPr>
        </p:nvSpPr>
        <p:spPr>
          <a:xfrm>
            <a:off x="1143000" y="685800"/>
            <a:ext cx="4571640" cy="3428640"/>
          </a:xfrm>
          <a:prstGeom prst="rect">
            <a:avLst/>
          </a:prstGeom>
        </p:spPr>
      </p:sp>
      <p:sp>
        <p:nvSpPr>
          <p:cNvPr id="617"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61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00E08CA2-2A5B-4245-8C48-3EA73A703BD8}" type="slidenum">
              <a:rPr b="0" lang="en-US" sz="1200" spc="-1" strike="noStrike">
                <a:solidFill>
                  <a:srgbClr val="000000"/>
                </a:solidFill>
                <a:latin typeface="Times New Roman"/>
              </a:rPr>
              <a:t>54</a:t>
            </a:fld>
            <a:endParaRPr b="0" lang="en-US" sz="1200" spc="-1" strike="noStrike">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type="sldImg"/>
          </p:nvPr>
        </p:nvSpPr>
        <p:spPr>
          <a:xfrm>
            <a:off x="1143000" y="685800"/>
            <a:ext cx="4571640" cy="3428640"/>
          </a:xfrm>
          <a:prstGeom prst="rect">
            <a:avLst/>
          </a:prstGeom>
        </p:spPr>
      </p:sp>
      <p:sp>
        <p:nvSpPr>
          <p:cNvPr id="62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endParaRPr b="0" lang="en-US" sz="2000" spc="-1" strike="noStrike">
              <a:latin typeface="Arial"/>
            </a:endParaRPr>
          </a:p>
          <a:p>
            <a:pPr marL="216000" indent="-216000">
              <a:lnSpc>
                <a:spcPct val="100000"/>
              </a:lnSpc>
            </a:pPr>
            <a:r>
              <a:rPr b="0" lang="zh-TW" sz="2000" spc="-1" strike="noStrike">
                <a:latin typeface="Arial"/>
              </a:rPr>
              <a:t>如何去宣告</a:t>
            </a:r>
            <a:endParaRPr b="0" lang="en-US" sz="2000" spc="-1" strike="noStrike">
              <a:latin typeface="Arial"/>
            </a:endParaRPr>
          </a:p>
        </p:txBody>
      </p:sp>
      <p:sp>
        <p:nvSpPr>
          <p:cNvPr id="62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09ACE8D-54CB-4D36-A4BE-BCFB273D9E32}"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sldImg"/>
          </p:nvPr>
        </p:nvSpPr>
        <p:spPr>
          <a:xfrm>
            <a:off x="1143000" y="685800"/>
            <a:ext cx="4571640" cy="3428640"/>
          </a:xfrm>
          <a:prstGeom prst="rect">
            <a:avLst/>
          </a:prstGeom>
        </p:spPr>
      </p:sp>
      <p:sp>
        <p:nvSpPr>
          <p:cNvPr id="62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自定義的資料結構可以包括資料跟狀態</a:t>
            </a:r>
            <a:endParaRPr b="0" lang="en-US" sz="2000" spc="-1" strike="noStrike">
              <a:latin typeface="Arial"/>
            </a:endParaRPr>
          </a:p>
        </p:txBody>
      </p:sp>
      <p:sp>
        <p:nvSpPr>
          <p:cNvPr id="62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046A64E-A763-4014-9CD3-0222B730E5C7}"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List </a:t>
            </a:r>
            <a:r>
              <a:rPr b="0" lang="zh-TW" sz="2000" spc="-1" strike="noStrike">
                <a:latin typeface="Arial"/>
              </a:rPr>
              <a:t>就是清單，像是人名列表，並且有頭尾之分</a:t>
            </a:r>
            <a:endParaRPr b="0" lang="en-US" sz="2000" spc="-1" strike="noStrike">
              <a:latin typeface="Arial"/>
            </a:endParaRPr>
          </a:p>
          <a:p>
            <a:pPr marL="216000" indent="-216000">
              <a:lnSpc>
                <a:spcPct val="100000"/>
              </a:lnSpc>
            </a:pPr>
            <a:r>
              <a:rPr b="0" lang="en-US" sz="2000" spc="-1" strike="noStrike">
                <a:latin typeface="Arial"/>
              </a:rPr>
              <a:t>Stack </a:t>
            </a:r>
            <a:r>
              <a:rPr b="0" lang="zh-TW" sz="2000" spc="-1" strike="noStrike">
                <a:latin typeface="Arial"/>
              </a:rPr>
              <a:t>堆疊，可以想像成一堆書疊在一起，有最底層跟最上層，如果你想拿書或堆書，正常人都會從最上面拿或堆，很少有天賦奇才的人會從下面拿或堆</a:t>
            </a:r>
            <a:endParaRPr b="0" lang="en-US" sz="2000" spc="-1" strike="noStrike">
              <a:latin typeface="Arial"/>
            </a:endParaRPr>
          </a:p>
          <a:p>
            <a:pPr marL="216000" indent="-216000">
              <a:lnSpc>
                <a:spcPct val="100000"/>
              </a:lnSpc>
            </a:pPr>
            <a:r>
              <a:rPr b="0" lang="en-US" sz="2000" spc="-1" strike="noStrike">
                <a:latin typeface="Arial"/>
              </a:rPr>
              <a:t>Queue </a:t>
            </a:r>
            <a:r>
              <a:rPr b="0" lang="zh-TW" sz="2000" spc="-1" strike="noStrike">
                <a:latin typeface="Arial"/>
              </a:rPr>
              <a:t>佇列，就像是我們要排隊買票，有頭尾之分，在正常情況下一定是先排隊的人先買到票，並且排隊都從後面排</a:t>
            </a:r>
            <a:endParaRPr b="0" lang="en-US" sz="2000" spc="-1" strike="noStrike">
              <a:latin typeface="Arial"/>
            </a:endParaRPr>
          </a:p>
        </p:txBody>
      </p:sp>
      <p:sp>
        <p:nvSpPr>
          <p:cNvPr id="50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4F2C7AAA-C817-4214-AE4B-9CCEC40430D6}"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sldImg"/>
          </p:nvPr>
        </p:nvSpPr>
        <p:spPr>
          <a:xfrm>
            <a:off x="1143000" y="685800"/>
            <a:ext cx="4571640" cy="3428640"/>
          </a:xfrm>
          <a:prstGeom prst="rect">
            <a:avLst/>
          </a:prstGeom>
        </p:spPr>
      </p:sp>
      <p:sp>
        <p:nvSpPr>
          <p:cNvPr id="62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具有額外功能的抽象的資料類型</a:t>
            </a:r>
            <a:r>
              <a:rPr b="0" lang="en-US" sz="2000" spc="-1" strike="noStrike">
                <a:latin typeface="Arial"/>
              </a:rPr>
              <a:t>(</a:t>
            </a:r>
            <a:r>
              <a:rPr b="0" lang="zh-TW" sz="2000" spc="-1" strike="noStrike">
                <a:latin typeface="Arial"/>
              </a:rPr>
              <a:t>有</a:t>
            </a:r>
            <a:r>
              <a:rPr b="0" lang="en-US" sz="2000" spc="-1" strike="noStrike">
                <a:latin typeface="Arial"/>
              </a:rPr>
              <a:t>metho</a:t>
            </a:r>
            <a:r>
              <a:rPr b="0" lang="zh-TW" sz="2000" spc="-1" strike="noStrike">
                <a:latin typeface="Arial"/>
              </a:rPr>
              <a:t>的</a:t>
            </a:r>
            <a:r>
              <a:rPr b="0" lang="en-US" sz="2000" spc="-1" strike="noStrike">
                <a:latin typeface="Arial"/>
              </a:rPr>
              <a:t>struct)</a:t>
            </a:r>
            <a:endParaRPr b="0" lang="en-US" sz="2000" spc="-1" strike="noStrike">
              <a:latin typeface="Arial"/>
            </a:endParaRPr>
          </a:p>
          <a:p>
            <a:pPr marL="216000" indent="-216000">
              <a:lnSpc>
                <a:spcPct val="100000"/>
              </a:lnSpc>
            </a:pPr>
            <a:r>
              <a:rPr b="0" lang="zh-TW" sz="2000" spc="-1" strike="noStrike">
                <a:latin typeface="Arial"/>
              </a:rPr>
              <a:t>可以被繼承屬性</a:t>
            </a:r>
            <a:endParaRPr b="0" lang="en-US" sz="2000" spc="-1" strike="noStrike">
              <a:latin typeface="Arial"/>
            </a:endParaRPr>
          </a:p>
          <a:p>
            <a:pPr marL="216000" indent="-216000">
              <a:lnSpc>
                <a:spcPct val="100000"/>
              </a:lnSpc>
            </a:pPr>
            <a:r>
              <a:rPr b="0" lang="en-US" sz="2000" spc="-1" strike="noStrike">
                <a:latin typeface="Arial"/>
              </a:rPr>
              <a:t>Constructor methods</a:t>
            </a:r>
            <a:r>
              <a:rPr b="0" lang="zh-TW" sz="2000" spc="-1" strike="noStrike">
                <a:latin typeface="Arial"/>
              </a:rPr>
              <a:t>是用來被初始化物件的</a:t>
            </a:r>
            <a:endParaRPr b="0" lang="en-US" sz="2000" spc="-1" strike="noStrike">
              <a:latin typeface="Arial"/>
            </a:endParaRPr>
          </a:p>
          <a:p>
            <a:pPr marL="216000" indent="-216000">
              <a:lnSpc>
                <a:spcPct val="100000"/>
              </a:lnSpc>
            </a:pPr>
            <a:r>
              <a:rPr b="0" lang="zh-TW" sz="2000" spc="-1" strike="noStrike">
                <a:latin typeface="Arial"/>
              </a:rPr>
              <a:t>內容可以封裝</a:t>
            </a:r>
            <a:r>
              <a:rPr b="0" lang="en-US" sz="2000" spc="-1" strike="noStrike">
                <a:latin typeface="Arial"/>
              </a:rPr>
              <a:t>(</a:t>
            </a:r>
            <a:r>
              <a:rPr b="0" lang="zh-TW" sz="2000" spc="-1" strike="noStrike">
                <a:latin typeface="Arial"/>
              </a:rPr>
              <a:t>我們可以透過</a:t>
            </a:r>
            <a:r>
              <a:rPr b="0" lang="en-US" sz="2000" spc="-1" strike="noStrike">
                <a:latin typeface="Arial"/>
              </a:rPr>
              <a:t>private</a:t>
            </a:r>
            <a:r>
              <a:rPr b="0" lang="zh-TW" sz="2000" spc="-1" strike="noStrike">
                <a:latin typeface="Arial"/>
              </a:rPr>
              <a:t>來宣告屬性或</a:t>
            </a:r>
            <a:r>
              <a:rPr b="0" lang="en-US" sz="2000" spc="-1" strike="noStrike">
                <a:latin typeface="Arial"/>
              </a:rPr>
              <a:t>function</a:t>
            </a:r>
            <a:r>
              <a:rPr b="0" lang="zh-TW" sz="2000" spc="-1" strike="noStrike">
                <a:latin typeface="Arial"/>
              </a:rPr>
              <a:t>使得要從外部操控只能透過</a:t>
            </a:r>
            <a:r>
              <a:rPr b="0" lang="en-US" sz="2000" spc="-1" strike="noStrike">
                <a:latin typeface="Arial"/>
              </a:rPr>
              <a:t>public</a:t>
            </a:r>
            <a:r>
              <a:rPr b="0" lang="zh-TW" sz="2000" spc="-1" strike="noStrike">
                <a:latin typeface="Arial"/>
              </a:rPr>
              <a:t>的函式</a:t>
            </a:r>
            <a:r>
              <a:rPr b="0" lang="en-US" sz="2000" spc="-1" strike="noStrike">
                <a:latin typeface="Arial"/>
              </a:rPr>
              <a:t>)</a:t>
            </a:r>
            <a:endParaRPr b="0" lang="en-US" sz="2000" spc="-1" strike="noStrike">
              <a:latin typeface="Arial"/>
            </a:endParaRPr>
          </a:p>
          <a:p>
            <a:pPr marL="216000" indent="-216000">
              <a:lnSpc>
                <a:spcPct val="100000"/>
              </a:lnSpc>
            </a:pPr>
            <a:r>
              <a:rPr b="0" lang="en-US" sz="2000" spc="-1" strike="noStrike">
                <a:latin typeface="Arial"/>
              </a:rPr>
              <a:t>(EX:</a:t>
            </a:r>
            <a:r>
              <a:rPr b="0" lang="zh-TW" sz="2000" spc="-1" strike="noStrike">
                <a:latin typeface="Arial"/>
              </a:rPr>
              <a:t>就像一間餐廳，服務員對廚師說客人點什麼菜</a:t>
            </a:r>
            <a:r>
              <a:rPr b="0" lang="en-US" sz="2000" spc="-1" strike="noStrike">
                <a:latin typeface="Arial"/>
              </a:rPr>
              <a:t>(public function)</a:t>
            </a:r>
            <a:r>
              <a:rPr b="0" lang="zh-TW" sz="2000" spc="-1" strike="noStrike">
                <a:latin typeface="Arial"/>
              </a:rPr>
              <a:t>，但服務員並不能干涉廚師怎麼做菜</a:t>
            </a:r>
            <a:r>
              <a:rPr b="0" lang="en-US" sz="2000" spc="-1" strike="noStrike">
                <a:latin typeface="Arial"/>
              </a:rPr>
              <a:t>(private function)</a:t>
            </a:r>
            <a:r>
              <a:rPr b="0" lang="zh-TW" sz="2000" spc="-1" strike="noStrike">
                <a:latin typeface="Arial"/>
              </a:rPr>
              <a:t>或做菜單上沒有的菜</a:t>
            </a:r>
            <a:r>
              <a:rPr b="0" lang="en-US" sz="2000" spc="-1" strike="noStrike">
                <a:latin typeface="Arial"/>
              </a:rPr>
              <a:t>(public function</a:t>
            </a:r>
            <a:r>
              <a:rPr b="0" lang="zh-TW" sz="2000" spc="-1" strike="noStrike">
                <a:latin typeface="Arial"/>
              </a:rPr>
              <a:t>沒有的部分</a:t>
            </a:r>
            <a:r>
              <a:rPr b="0" lang="en-US" sz="2000" spc="-1" strike="noStrike">
                <a:latin typeface="Arial"/>
              </a:rPr>
              <a:t>))</a:t>
            </a:r>
            <a:endParaRPr b="0" lang="en-US" sz="2000" spc="-1" strike="noStrike">
              <a:latin typeface="Arial"/>
            </a:endParaRPr>
          </a:p>
        </p:txBody>
      </p:sp>
      <p:sp>
        <p:nvSpPr>
          <p:cNvPr id="62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4F3DDA4E-7852-4F43-8823-31ECA9632563}"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type="sldImg"/>
          </p:nvPr>
        </p:nvSpPr>
        <p:spPr>
          <a:xfrm>
            <a:off x="1143000" y="685800"/>
            <a:ext cx="4571640" cy="3428640"/>
          </a:xfrm>
          <a:prstGeom prst="rect">
            <a:avLst/>
          </a:prstGeom>
        </p:spPr>
      </p:sp>
      <p:sp>
        <p:nvSpPr>
          <p:cNvPr id="62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在</a:t>
            </a:r>
            <a:r>
              <a:rPr b="0" lang="en-US" sz="2000" spc="-1" strike="noStrike">
                <a:latin typeface="Arial"/>
              </a:rPr>
              <a:t>C#</a:t>
            </a:r>
            <a:r>
              <a:rPr b="0" lang="zh-TW" sz="2000" spc="-1" strike="noStrike">
                <a:latin typeface="Arial"/>
              </a:rPr>
              <a:t>和</a:t>
            </a:r>
            <a:r>
              <a:rPr b="0" lang="en-US" sz="2000" spc="-1" strike="noStrike">
                <a:latin typeface="Arial"/>
              </a:rPr>
              <a:t>java</a:t>
            </a:r>
            <a:r>
              <a:rPr b="0" lang="zh-TW" sz="2000" spc="-1" strike="noStrike">
                <a:latin typeface="Arial"/>
              </a:rPr>
              <a:t>實作</a:t>
            </a:r>
            <a:endParaRPr b="0" lang="en-US" sz="2000" spc="-1" strike="noStrike">
              <a:latin typeface="Arial"/>
            </a:endParaRPr>
          </a:p>
        </p:txBody>
      </p:sp>
      <p:sp>
        <p:nvSpPr>
          <p:cNvPr id="63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582B848-2D27-4F90-85E0-F33E2110E255}"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sldImg"/>
          </p:nvPr>
        </p:nvSpPr>
        <p:spPr>
          <a:xfrm>
            <a:off x="1143000" y="685800"/>
            <a:ext cx="4571640" cy="3428640"/>
          </a:xfrm>
          <a:prstGeom prst="rect">
            <a:avLst/>
          </a:prstGeom>
        </p:spPr>
      </p:sp>
      <p:sp>
        <p:nvSpPr>
          <p:cNvPr id="63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1600" spc="-1" strike="noStrike">
                <a:latin typeface="Arial"/>
              </a:rPr>
              <a:t>在機器語言中的指標</a:t>
            </a:r>
            <a:endParaRPr b="0" lang="en-US" sz="1600" spc="-1" strike="noStrike">
              <a:latin typeface="Arial"/>
            </a:endParaRPr>
          </a:p>
          <a:p>
            <a:pPr marL="216000" indent="-216000">
              <a:lnSpc>
                <a:spcPct val="100000"/>
              </a:lnSpc>
            </a:pPr>
            <a:r>
              <a:rPr b="1" lang="en-US" sz="1600" spc="-1" strike="noStrike">
                <a:latin typeface="Arial"/>
              </a:rPr>
              <a:t>Immediate addressing:</a:t>
            </a:r>
            <a:r>
              <a:rPr b="1" lang="zh-TW" sz="1600" spc="-1" strike="noStrike">
                <a:latin typeface="Arial"/>
              </a:rPr>
              <a:t>指令中包含要的資料 </a:t>
            </a:r>
            <a:r>
              <a:rPr b="1" lang="en-US" sz="1600" spc="-1" strike="noStrike">
                <a:latin typeface="Arial"/>
              </a:rPr>
              <a:t>ex. ADD 5</a:t>
            </a:r>
            <a:endParaRPr b="0" lang="en-US" sz="1600" spc="-1" strike="noStrike">
              <a:latin typeface="Arial"/>
            </a:endParaRPr>
          </a:p>
          <a:p>
            <a:pPr marL="216000" indent="-216000">
              <a:lnSpc>
                <a:spcPct val="100000"/>
              </a:lnSpc>
            </a:pPr>
            <a:r>
              <a:rPr b="1" lang="en-US" sz="1600" spc="-1" strike="noStrike">
                <a:latin typeface="Arial"/>
              </a:rPr>
              <a:t>Direct addressing:</a:t>
            </a:r>
            <a:r>
              <a:rPr b="1" lang="zh-TW" sz="1600" spc="-1" strike="noStrike">
                <a:latin typeface="Arial"/>
              </a:rPr>
              <a:t>指令中包含要被訪問的資料的位址</a:t>
            </a:r>
            <a:r>
              <a:rPr b="1" lang="en-US" sz="1600" spc="-1" strike="noStrike">
                <a:latin typeface="Arial"/>
              </a:rPr>
              <a:t>(ex:0Xa5),</a:t>
            </a:r>
            <a:r>
              <a:rPr b="1" lang="zh-TW" sz="1600" spc="-1" strike="noStrike">
                <a:latin typeface="Arial"/>
              </a:rPr>
              <a:t>這個位址的值指向資料 </a:t>
            </a:r>
            <a:endParaRPr b="0" lang="en-US" sz="1600" spc="-1" strike="noStrike">
              <a:latin typeface="Arial"/>
            </a:endParaRPr>
          </a:p>
          <a:p>
            <a:pPr marL="216000" indent="-216000">
              <a:lnSpc>
                <a:spcPct val="100000"/>
              </a:lnSpc>
            </a:pPr>
            <a:r>
              <a:rPr b="1" lang="en-US" sz="1600" spc="-1" strike="noStrike">
                <a:latin typeface="Arial"/>
              </a:rPr>
              <a:t>Indirect addressing: </a:t>
            </a:r>
            <a:r>
              <a:rPr b="1" lang="zh-TW" sz="1600" spc="-1" strike="noStrike">
                <a:latin typeface="Arial"/>
              </a:rPr>
              <a:t>指令中包含要被訪問的資料所在的地點</a:t>
            </a:r>
            <a:r>
              <a:rPr b="1" lang="en-US" sz="1600" spc="-1" strike="noStrike">
                <a:latin typeface="Arial"/>
              </a:rPr>
              <a:t>(Register),</a:t>
            </a:r>
            <a:r>
              <a:rPr b="1" lang="zh-TW" sz="1600" spc="-1" strike="noStrike">
                <a:latin typeface="Arial"/>
              </a:rPr>
              <a:t>這個地點內的值指向資料</a:t>
            </a:r>
            <a:endParaRPr b="0" lang="en-US" sz="1600" spc="-1" strike="noStrike">
              <a:latin typeface="Arial"/>
            </a:endParaRPr>
          </a:p>
          <a:p>
            <a:pPr marL="216000" indent="-216000">
              <a:lnSpc>
                <a:spcPct val="100000"/>
              </a:lnSpc>
            </a:pPr>
            <a:r>
              <a:rPr b="1" lang="zh-TW" sz="1600" spc="-1" strike="noStrike">
                <a:latin typeface="Arial"/>
              </a:rPr>
              <a:t>指令 </a:t>
            </a:r>
            <a:r>
              <a:rPr b="1" lang="en-US" sz="1600" spc="-1" strike="noStrike">
                <a:latin typeface="Arial"/>
              </a:rPr>
              <a:t>(IR)</a:t>
            </a:r>
            <a:endParaRPr b="0" lang="en-US" sz="1600" spc="-1" strike="noStrike">
              <a:latin typeface="Arial"/>
            </a:endParaRPr>
          </a:p>
        </p:txBody>
      </p:sp>
      <p:sp>
        <p:nvSpPr>
          <p:cNvPr id="633"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C239477C-637F-43F0-82BD-202D7B7050E8}"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sldImg"/>
          </p:nvPr>
        </p:nvSpPr>
        <p:spPr>
          <a:xfrm>
            <a:off x="1143000" y="685800"/>
            <a:ext cx="4571640" cy="3428640"/>
          </a:xfrm>
          <a:prstGeom prst="rect">
            <a:avLst/>
          </a:prstGeom>
        </p:spPr>
      </p:sp>
      <p:sp>
        <p:nvSpPr>
          <p:cNvPr id="63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指令內包一個位址</a:t>
            </a:r>
            <a:r>
              <a:rPr b="0" lang="en-US" sz="2000" spc="-1" strike="noStrike">
                <a:latin typeface="Arial"/>
              </a:rPr>
              <a:t>A</a:t>
            </a:r>
            <a:r>
              <a:rPr b="0" lang="zh-TW" sz="2000" spc="-1" strike="noStrike">
                <a:latin typeface="Arial"/>
              </a:rPr>
              <a:t>，這個位址</a:t>
            </a:r>
            <a:r>
              <a:rPr b="0" lang="en-US" sz="2000" spc="-1" strike="noStrike">
                <a:latin typeface="Arial"/>
              </a:rPr>
              <a:t>A</a:t>
            </a:r>
            <a:r>
              <a:rPr b="0" lang="zh-TW" sz="2000" spc="-1" strike="noStrike">
                <a:latin typeface="Arial"/>
              </a:rPr>
              <a:t>內的值也是一個位址，稱他為位址</a:t>
            </a:r>
            <a:r>
              <a:rPr b="0" lang="en-US" sz="2000" spc="-1" strike="noStrike">
                <a:latin typeface="Arial"/>
              </a:rPr>
              <a:t>B</a:t>
            </a:r>
            <a:r>
              <a:rPr b="0" lang="zh-TW" sz="2000" spc="-1" strike="noStrike">
                <a:latin typeface="Arial"/>
              </a:rPr>
              <a:t>，位址</a:t>
            </a:r>
            <a:r>
              <a:rPr b="0" lang="en-US" sz="2000" spc="-1" strike="noStrike">
                <a:latin typeface="Arial"/>
              </a:rPr>
              <a:t>B</a:t>
            </a:r>
            <a:r>
              <a:rPr b="0" lang="zh-TW" sz="2000" spc="-1" strike="noStrike">
                <a:latin typeface="Arial"/>
              </a:rPr>
              <a:t>裡面存著我們要存取的資料</a:t>
            </a:r>
            <a:endParaRPr b="0" lang="en-US" sz="2000" spc="-1" strike="noStrike">
              <a:latin typeface="Arial"/>
            </a:endParaRPr>
          </a:p>
        </p:txBody>
      </p:sp>
      <p:sp>
        <p:nvSpPr>
          <p:cNvPr id="63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9006C93-AE1E-4446-A846-7F38D3A05949}" type="slidenum">
              <a:rPr b="0" lang="en-US" sz="1200" spc="-1" strike="noStrike">
                <a:solidFill>
                  <a:srgbClr val="000000"/>
                </a:solidFill>
                <a:latin typeface="Times New Roman"/>
              </a:rPr>
              <a:t>&lt;number&gt;</a:t>
            </a:fld>
            <a:endParaRPr b="0" lang="en-US" sz="1200" spc="-1" strike="noStrike">
              <a:latin typeface="Times New Roman"/>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sldImg"/>
          </p:nvPr>
        </p:nvSpPr>
        <p:spPr>
          <a:xfrm>
            <a:off x="1143000" y="685800"/>
            <a:ext cx="4571640" cy="3428640"/>
          </a:xfrm>
          <a:prstGeom prst="rect">
            <a:avLst/>
          </a:prstGeom>
        </p:spPr>
      </p:sp>
      <p:sp>
        <p:nvSpPr>
          <p:cNvPr id="63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zh-TW" sz="2000" spc="-1" strike="noStrike">
                <a:latin typeface="Arial"/>
              </a:rPr>
              <a:t>指令裡面包含了一個暫存器，這個暫存器裡面存了一個位址</a:t>
            </a:r>
            <a:r>
              <a:rPr b="0" lang="en-US" sz="2000" spc="-1" strike="noStrike">
                <a:latin typeface="Arial"/>
              </a:rPr>
              <a:t>(</a:t>
            </a:r>
            <a:r>
              <a:rPr b="0" lang="zh-TW" sz="2000" spc="-1" strike="noStrike">
                <a:latin typeface="Arial"/>
              </a:rPr>
              <a:t>暫存器的值</a:t>
            </a:r>
            <a:r>
              <a:rPr b="0" lang="en-US" sz="2000" spc="-1" strike="noStrike">
                <a:latin typeface="Arial"/>
              </a:rPr>
              <a:t>)</a:t>
            </a:r>
            <a:r>
              <a:rPr b="0" lang="zh-TW" sz="2000" spc="-1" strike="noStrike">
                <a:latin typeface="Arial"/>
              </a:rPr>
              <a:t>，這個位址所存放的值是我們要存取的資料</a:t>
            </a:r>
            <a:endParaRPr b="0" lang="en-US" sz="2000" spc="-1" strike="noStrike">
              <a:latin typeface="Arial"/>
            </a:endParaRPr>
          </a:p>
        </p:txBody>
      </p:sp>
      <p:sp>
        <p:nvSpPr>
          <p:cNvPr id="63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36AFC4EE-CD79-4246-AD5F-62FDE370F56A}" type="slidenum">
              <a:rPr b="0" lang="en-US" sz="1200" spc="-1" strike="noStrike">
                <a:solidFill>
                  <a:srgbClr val="000000"/>
                </a:solidFill>
                <a:latin typeface="Times New Roman"/>
              </a:rPr>
              <a:t>&lt;number&gt;</a:t>
            </a:fld>
            <a:endParaRPr b="0" lang="en-US" sz="1200" spc="-1" strike="noStrike">
              <a:latin typeface="Times New Roman"/>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sldImg"/>
          </p:nvPr>
        </p:nvSpPr>
        <p:spPr>
          <a:xfrm>
            <a:off x="1143000" y="685800"/>
            <a:ext cx="4571640" cy="3428640"/>
          </a:xfrm>
          <a:prstGeom prst="rect">
            <a:avLst/>
          </a:prstGeom>
        </p:spPr>
      </p:sp>
      <p:sp>
        <p:nvSpPr>
          <p:cNvPr id="641"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64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7F36B3C0-D7FB-43EE-A4C7-DC76A50703CE}" type="slidenum">
              <a:rPr b="0" lang="en-US" sz="1200" spc="-1" strike="noStrike">
                <a:solidFill>
                  <a:srgbClr val="000000"/>
                </a:solidFill>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Array </a:t>
            </a:r>
            <a:r>
              <a:rPr b="0" lang="zh-TW" sz="2000" spc="-1" strike="noStrike">
                <a:latin typeface="Arial"/>
              </a:rPr>
              <a:t>陣列，一整個區塊的資料都屬於同一種資料型態</a:t>
            </a:r>
            <a:endParaRPr b="0" lang="en-US" sz="2000" spc="-1" strike="noStrike">
              <a:latin typeface="Arial"/>
            </a:endParaRPr>
          </a:p>
          <a:p>
            <a:pPr marL="216000" indent="-216000">
              <a:lnSpc>
                <a:spcPct val="100000"/>
              </a:lnSpc>
            </a:pPr>
            <a:r>
              <a:rPr b="0" lang="zh-TW" sz="2000" spc="-1" strike="noStrike">
                <a:latin typeface="Arial"/>
              </a:rPr>
              <a:t>有兩個維度的陣列他會有</a:t>
            </a:r>
            <a:r>
              <a:rPr b="0" lang="en-US" sz="2000" spc="-1" strike="noStrike">
                <a:latin typeface="Arial"/>
              </a:rPr>
              <a:t>rows(</a:t>
            </a:r>
            <a:r>
              <a:rPr b="0" lang="zh-TW" sz="2000" spc="-1" strike="noStrike">
                <a:latin typeface="Arial"/>
              </a:rPr>
              <a:t>行</a:t>
            </a:r>
            <a:r>
              <a:rPr b="0" lang="en-US" sz="2000" spc="-1" strike="noStrike">
                <a:latin typeface="Arial"/>
              </a:rPr>
              <a:t>)</a:t>
            </a:r>
            <a:r>
              <a:rPr b="0" lang="zh-TW" sz="2000" spc="-1" strike="noStrike">
                <a:latin typeface="Arial"/>
              </a:rPr>
              <a:t>跟</a:t>
            </a:r>
            <a:r>
              <a:rPr b="0" lang="en-US" sz="2000" spc="-1" strike="noStrike">
                <a:latin typeface="Arial"/>
              </a:rPr>
              <a:t>columns(</a:t>
            </a:r>
            <a:r>
              <a:rPr b="0" lang="zh-TW" sz="2000" spc="-1" strike="noStrike">
                <a:latin typeface="Arial"/>
              </a:rPr>
              <a:t>列</a:t>
            </a:r>
            <a:r>
              <a:rPr b="0" lang="en-US" sz="2000" spc="-1" strike="noStrike">
                <a:latin typeface="Arial"/>
              </a:rPr>
              <a:t>)</a:t>
            </a:r>
            <a:endParaRPr b="0" lang="en-US" sz="2000" spc="-1" strike="noStrike">
              <a:latin typeface="Arial"/>
            </a:endParaRPr>
          </a:p>
          <a:p>
            <a:pPr marL="216000" indent="-216000">
              <a:lnSpc>
                <a:spcPct val="100000"/>
              </a:lnSpc>
            </a:pPr>
            <a:r>
              <a:rPr b="0" lang="en-US" sz="2000" spc="-1" strike="noStrike">
                <a:latin typeface="Arial"/>
              </a:rPr>
              <a:t>Indices</a:t>
            </a:r>
            <a:r>
              <a:rPr b="0" lang="zh-TW" sz="2000" spc="-1" strike="noStrike">
                <a:latin typeface="Arial"/>
              </a:rPr>
              <a:t>索引，也就是例如</a:t>
            </a:r>
            <a:r>
              <a:rPr b="0" lang="en-US" sz="2000" spc="-1" strike="noStrike">
                <a:latin typeface="Arial"/>
              </a:rPr>
              <a:t>[1][2]</a:t>
            </a:r>
            <a:r>
              <a:rPr b="0" lang="zh-TW" sz="2000" spc="-1" strike="noStrike">
                <a:latin typeface="Arial"/>
              </a:rPr>
              <a:t>之類的 是被用來辨別位置的</a:t>
            </a:r>
            <a:endParaRPr b="0" lang="en-US" sz="2000" spc="-1" strike="noStrike">
              <a:latin typeface="Arial"/>
            </a:endParaRPr>
          </a:p>
        </p:txBody>
      </p:sp>
      <p:sp>
        <p:nvSpPr>
          <p:cNvPr id="507"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73BA5F55-3D29-426B-A0B4-C5E839D22A14}"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1" lang="en-US" sz="2000" spc="-1" strike="noStrike">
                <a:latin typeface="Arial"/>
              </a:rPr>
              <a:t>Aggregate</a:t>
            </a:r>
            <a:r>
              <a:rPr b="1" lang="en-US" sz="2000" spc="-1" strike="noStrike">
                <a:latin typeface="Arial"/>
              </a:rPr>
              <a:t> </a:t>
            </a:r>
            <a:r>
              <a:rPr b="1" lang="zh-TW" sz="2000" spc="-1" strike="noStrike">
                <a:latin typeface="Arial"/>
              </a:rPr>
              <a:t>表示有一個區塊的資料物件可能有不同的資料型態或大小</a:t>
            </a:r>
            <a:endParaRPr b="0" lang="en-US" sz="2000" spc="-1" strike="noStrike">
              <a:latin typeface="Arial"/>
            </a:endParaRPr>
          </a:p>
          <a:p>
            <a:pPr marL="216000" indent="-216000">
              <a:lnSpc>
                <a:spcPct val="100000"/>
              </a:lnSpc>
            </a:pPr>
            <a:r>
              <a:rPr b="1" lang="zh-TW" sz="2000" spc="-1" strike="noStrike">
                <a:latin typeface="Arial"/>
              </a:rPr>
              <a:t>所有的資料物件都被稱為一個</a:t>
            </a:r>
            <a:r>
              <a:rPr b="1" lang="en-US" sz="2000" spc="-1" strike="noStrike">
                <a:latin typeface="Arial"/>
              </a:rPr>
              <a:t>field</a:t>
            </a:r>
            <a:endParaRPr b="0" lang="en-US" sz="2000" spc="-1" strike="noStrike">
              <a:latin typeface="Arial"/>
            </a:endParaRPr>
          </a:p>
          <a:p>
            <a:pPr marL="216000" indent="-216000">
              <a:lnSpc>
                <a:spcPct val="100000"/>
              </a:lnSpc>
            </a:pPr>
            <a:r>
              <a:rPr b="1" lang="zh-TW" sz="2000" spc="-1" strike="noStrike">
                <a:latin typeface="Arial"/>
              </a:rPr>
              <a:t>通常是用名稱來訪問</a:t>
            </a:r>
            <a:r>
              <a:rPr b="1" lang="en-US" sz="2000" spc="-1" strike="noStrike">
                <a:latin typeface="Arial"/>
              </a:rPr>
              <a:t>fields</a:t>
            </a:r>
            <a:endParaRPr b="0" lang="en-US" sz="2000" spc="-1" strike="noStrike">
              <a:latin typeface="Arial"/>
            </a:endParaRPr>
          </a:p>
        </p:txBody>
      </p:sp>
      <p:sp>
        <p:nvSpPr>
          <p:cNvPr id="510"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EE189516-F7B1-47E1-96C9-4C32880373F3}"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List</a:t>
            </a:r>
            <a:r>
              <a:rPr b="0" lang="en-US" sz="2000" spc="-1" strike="noStrike">
                <a:latin typeface="Arial"/>
              </a:rPr>
              <a:t> </a:t>
            </a:r>
            <a:r>
              <a:rPr b="0" lang="zh-TW" sz="2000" spc="-1" strike="noStrike">
                <a:latin typeface="Arial"/>
              </a:rPr>
              <a:t>為一個所有元素都按照順序排列好的資料集合</a:t>
            </a:r>
            <a:endParaRPr b="0" lang="en-US" sz="2000" spc="-1" strike="noStrike">
              <a:latin typeface="Arial"/>
            </a:endParaRPr>
          </a:p>
          <a:p>
            <a:pPr marL="216000" indent="-216000">
              <a:lnSpc>
                <a:spcPct val="100000"/>
              </a:lnSpc>
            </a:pPr>
            <a:r>
              <a:rPr b="0" lang="en-US" sz="2000" spc="-1" strike="noStrike">
                <a:latin typeface="Arial"/>
              </a:rPr>
              <a:t>Head </a:t>
            </a:r>
            <a:r>
              <a:rPr b="0" lang="zh-TW" sz="2000" spc="-1" strike="noStrike">
                <a:latin typeface="Arial"/>
              </a:rPr>
              <a:t>是</a:t>
            </a:r>
            <a:r>
              <a:rPr b="0" lang="en-US" sz="2000" spc="-1" strike="noStrike">
                <a:latin typeface="Arial"/>
              </a:rPr>
              <a:t>list</a:t>
            </a:r>
            <a:r>
              <a:rPr b="0" lang="zh-TW" sz="2000" spc="-1" strike="noStrike">
                <a:latin typeface="Arial"/>
              </a:rPr>
              <a:t>的開頭</a:t>
            </a:r>
            <a:endParaRPr b="0" lang="en-US" sz="2000" spc="-1" strike="noStrike">
              <a:latin typeface="Arial"/>
            </a:endParaRPr>
          </a:p>
          <a:p>
            <a:pPr marL="216000" indent="-216000">
              <a:lnSpc>
                <a:spcPct val="100000"/>
              </a:lnSpc>
            </a:pPr>
            <a:r>
              <a:rPr b="0" lang="en-US" sz="2000" spc="-1" strike="noStrike">
                <a:latin typeface="Arial"/>
              </a:rPr>
              <a:t>Tail </a:t>
            </a:r>
            <a:r>
              <a:rPr b="0" lang="zh-TW" sz="2000" spc="-1" strike="noStrike">
                <a:latin typeface="Arial"/>
              </a:rPr>
              <a:t>是</a:t>
            </a:r>
            <a:r>
              <a:rPr b="0" lang="en-US" sz="2000" spc="-1" strike="noStrike">
                <a:latin typeface="Arial"/>
              </a:rPr>
              <a:t>list</a:t>
            </a:r>
            <a:r>
              <a:rPr b="0" lang="zh-TW" sz="2000" spc="-1" strike="noStrike">
                <a:latin typeface="Arial"/>
              </a:rPr>
              <a:t>的結尾</a:t>
            </a:r>
            <a:endParaRPr b="0" lang="en-US" sz="2000" spc="-1" strike="noStrike">
              <a:latin typeface="Arial"/>
            </a:endParaRPr>
          </a:p>
          <a:p>
            <a:pPr marL="216000" indent="-216000">
              <a:lnSpc>
                <a:spcPct val="100000"/>
              </a:lnSpc>
            </a:pPr>
            <a:r>
              <a:rPr b="0" lang="zh-TW" sz="2000" spc="-1" strike="noStrike">
                <a:latin typeface="Arial"/>
              </a:rPr>
              <a:t>可以用畫圖來增加理解</a:t>
            </a:r>
            <a:endParaRPr b="0" lang="en-US" sz="2000" spc="-1" strike="noStrike">
              <a:latin typeface="Arial"/>
            </a:endParaRPr>
          </a:p>
        </p:txBody>
      </p:sp>
      <p:sp>
        <p:nvSpPr>
          <p:cNvPr id="513"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AFABC5E7-A2C4-4259-9577-69679858C754}"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noAutofit/>
          </a:bodyPr>
          <a:p>
            <a:pPr>
              <a:lnSpc>
                <a:spcPct val="100000"/>
              </a:lnSpc>
              <a:tabLst>
                <a:tab algn="l" pos="0"/>
              </a:tabLst>
            </a:pPr>
            <a:r>
              <a:rPr b="0" lang="en-US" sz="2000" spc="-1" strike="noStrike">
                <a:latin typeface="Arial"/>
              </a:rPr>
              <a:t>Stack</a:t>
            </a:r>
            <a:r>
              <a:rPr b="0" lang="en-US" sz="2000" spc="-1" strike="noStrike">
                <a:latin typeface="Arial"/>
              </a:rPr>
              <a:t> </a:t>
            </a:r>
            <a:r>
              <a:rPr b="0" lang="zh-TW" sz="2000" spc="-1" strike="noStrike">
                <a:latin typeface="Arial"/>
              </a:rPr>
              <a:t>是一種</a:t>
            </a:r>
            <a:r>
              <a:rPr b="0" lang="en-US" sz="2000" spc="-1" strike="noStrike">
                <a:latin typeface="Arial"/>
              </a:rPr>
              <a:t>list</a:t>
            </a:r>
            <a:r>
              <a:rPr b="0" lang="zh-TW" sz="2000" spc="-1" strike="noStrike">
                <a:latin typeface="Arial"/>
              </a:rPr>
              <a:t>，但你想搬移或加入資料只能從他的頭來做動作</a:t>
            </a:r>
            <a:endParaRPr b="0" lang="en-US" sz="2000" spc="-1" strike="noStrike">
              <a:latin typeface="Arial"/>
            </a:endParaRPr>
          </a:p>
          <a:p>
            <a:pPr>
              <a:lnSpc>
                <a:spcPct val="100000"/>
              </a:lnSpc>
              <a:tabLst>
                <a:tab algn="l" pos="0"/>
              </a:tabLst>
            </a:pPr>
            <a:r>
              <a:rPr b="0" lang="zh-TW" sz="2000" spc="-1" strike="noStrike">
                <a:latin typeface="Arial"/>
              </a:rPr>
              <a:t>這個規則稱為</a:t>
            </a:r>
            <a:r>
              <a:rPr b="0" lang="en-US" sz="2000" spc="-1" strike="noStrike">
                <a:latin typeface="Arial"/>
              </a:rPr>
              <a:t>Last-in-first-out</a:t>
            </a:r>
            <a:r>
              <a:rPr b="0" lang="zh-TW" sz="2000" spc="-1" strike="noStrike">
                <a:latin typeface="Arial"/>
              </a:rPr>
              <a:t>，後進先出</a:t>
            </a:r>
            <a:endParaRPr b="0" lang="en-US" sz="2000" spc="-1" strike="noStrike">
              <a:latin typeface="Arial"/>
            </a:endParaRPr>
          </a:p>
          <a:p>
            <a:pPr>
              <a:lnSpc>
                <a:spcPct val="100000"/>
              </a:lnSpc>
              <a:tabLst>
                <a:tab algn="l" pos="0"/>
              </a:tabLst>
            </a:pPr>
            <a:r>
              <a:rPr b="0" lang="zh-TW" sz="2000" spc="-1" strike="noStrike">
                <a:latin typeface="Arial"/>
              </a:rPr>
              <a:t>還記得前面提過的書堆</a:t>
            </a:r>
            <a:r>
              <a:rPr b="0" lang="en-US" sz="2000" spc="-1" strike="noStrike">
                <a:latin typeface="Arial"/>
              </a:rPr>
              <a:t>?</a:t>
            </a:r>
            <a:r>
              <a:rPr b="0" lang="zh-TW" sz="2000" spc="-1" strike="noStrike">
                <a:latin typeface="Arial"/>
              </a:rPr>
              <a:t>我們不是有提過你想要加入或拿走書，都只能從最頂端拿</a:t>
            </a:r>
            <a:r>
              <a:rPr b="0" lang="en-US" sz="2000" spc="-1" strike="noStrike">
                <a:latin typeface="Arial"/>
              </a:rPr>
              <a:t>?</a:t>
            </a:r>
            <a:r>
              <a:rPr b="0" lang="zh-TW" sz="2000" spc="-1" strike="noStrike">
                <a:latin typeface="Arial"/>
              </a:rPr>
              <a:t>，他的最頂端用</a:t>
            </a:r>
            <a:r>
              <a:rPr b="0" lang="en-US" sz="2000" spc="-1" strike="noStrike">
                <a:latin typeface="Arial"/>
              </a:rPr>
              <a:t>list</a:t>
            </a:r>
            <a:r>
              <a:rPr b="0" lang="zh-TW" sz="2000" spc="-1" strike="noStrike">
                <a:latin typeface="Arial"/>
              </a:rPr>
              <a:t>來看的話就是</a:t>
            </a:r>
            <a:r>
              <a:rPr b="0" lang="en-US" sz="2000" spc="-1" strike="noStrike">
                <a:latin typeface="Arial"/>
              </a:rPr>
              <a:t>list</a:t>
            </a:r>
            <a:r>
              <a:rPr b="0" lang="zh-TW" sz="2000" spc="-1" strike="noStrike">
                <a:latin typeface="Arial"/>
              </a:rPr>
              <a:t>的</a:t>
            </a:r>
            <a:r>
              <a:rPr b="0" lang="en-US" sz="2000" spc="-1" strike="noStrike">
                <a:latin typeface="Arial"/>
              </a:rPr>
              <a:t>head</a:t>
            </a:r>
            <a:r>
              <a:rPr b="0" lang="zh-TW" sz="2000" spc="-1" strike="noStrike">
                <a:latin typeface="Arial"/>
              </a:rPr>
              <a:t>了</a:t>
            </a:r>
            <a:endParaRPr b="0" lang="en-US" sz="2000" spc="-1" strike="noStrike">
              <a:latin typeface="Arial"/>
            </a:endParaRPr>
          </a:p>
          <a:p>
            <a:pPr>
              <a:lnSpc>
                <a:spcPct val="100000"/>
              </a:lnSpc>
              <a:tabLst>
                <a:tab algn="l" pos="0"/>
              </a:tabLst>
            </a:pPr>
            <a:r>
              <a:rPr b="0" lang="zh-TW" sz="2000" spc="-1" strike="noStrike">
                <a:latin typeface="Arial"/>
              </a:rPr>
              <a:t>而最底端則是</a:t>
            </a:r>
            <a:r>
              <a:rPr b="0" lang="en-US" sz="2000" spc="-1" strike="noStrike">
                <a:latin typeface="Arial"/>
              </a:rPr>
              <a:t>list</a:t>
            </a:r>
            <a:r>
              <a:rPr b="0" lang="zh-TW" sz="2000" spc="-1" strike="noStrike">
                <a:latin typeface="Arial"/>
              </a:rPr>
              <a:t>的尾巴了</a:t>
            </a:r>
            <a:endParaRPr b="0" lang="en-US" sz="2000" spc="-1" strike="noStrike">
              <a:latin typeface="Arial"/>
            </a:endParaRPr>
          </a:p>
          <a:p>
            <a:pPr>
              <a:lnSpc>
                <a:spcPct val="100000"/>
              </a:lnSpc>
              <a:tabLst>
                <a:tab algn="l" pos="0"/>
              </a:tabLst>
            </a:pPr>
            <a:r>
              <a:rPr b="0" lang="en-US" sz="2000" spc="-1" strike="noStrike">
                <a:latin typeface="Arial"/>
              </a:rPr>
              <a:t>Pop</a:t>
            </a:r>
            <a:r>
              <a:rPr b="0" lang="zh-TW" sz="2000" spc="-1" strike="noStrike">
                <a:latin typeface="Arial"/>
              </a:rPr>
              <a:t>表示我們將物件從</a:t>
            </a:r>
            <a:r>
              <a:rPr b="0" lang="en-US" sz="2000" spc="-1" strike="noStrike">
                <a:latin typeface="Arial"/>
              </a:rPr>
              <a:t>list</a:t>
            </a:r>
            <a:r>
              <a:rPr b="0" lang="zh-TW" sz="2000" spc="-1" strike="noStrike">
                <a:latin typeface="Arial"/>
              </a:rPr>
              <a:t>裡面拿走，在堆疊這邊是將最頂端的物件移走</a:t>
            </a:r>
            <a:endParaRPr b="0" lang="en-US" sz="2000" spc="-1" strike="noStrike">
              <a:latin typeface="Arial"/>
            </a:endParaRPr>
          </a:p>
          <a:p>
            <a:pPr>
              <a:lnSpc>
                <a:spcPct val="100000"/>
              </a:lnSpc>
              <a:tabLst>
                <a:tab algn="l" pos="0"/>
              </a:tabLst>
            </a:pPr>
            <a:r>
              <a:rPr b="0" lang="en-US" sz="2000" spc="-1" strike="noStrike">
                <a:latin typeface="Arial"/>
              </a:rPr>
              <a:t>Push</a:t>
            </a:r>
            <a:r>
              <a:rPr b="0" lang="zh-TW" sz="2000" spc="-1" strike="noStrike">
                <a:latin typeface="Arial"/>
              </a:rPr>
              <a:t>表示我們將物件加入</a:t>
            </a:r>
            <a:r>
              <a:rPr b="0" lang="en-US" sz="2000" spc="-1" strike="noStrike">
                <a:latin typeface="Arial"/>
              </a:rPr>
              <a:t>list</a:t>
            </a:r>
            <a:r>
              <a:rPr b="0" lang="zh-TW" sz="2000" spc="-1" strike="noStrike">
                <a:latin typeface="Arial"/>
              </a:rPr>
              <a:t>，在堆疊這邊是將物件從最頂端加入</a:t>
            </a:r>
            <a:endParaRPr b="0" lang="en-US" sz="2000" spc="-1" strike="noStrike">
              <a:latin typeface="Arial"/>
            </a:endParaRPr>
          </a:p>
          <a:p>
            <a:pPr>
              <a:lnSpc>
                <a:spcPct val="100000"/>
              </a:lnSpc>
              <a:tabLst>
                <a:tab algn="l" pos="0"/>
              </a:tabLst>
            </a:pPr>
            <a:r>
              <a:rPr b="0" lang="zh-TW" sz="2000" spc="-1" strike="noStrike">
                <a:latin typeface="Arial"/>
              </a:rPr>
              <a:t>畫圖可以幫助理解</a:t>
            </a:r>
            <a:endParaRPr b="0" lang="en-US" sz="2000" spc="-1" strike="noStrike">
              <a:latin typeface="Arial"/>
            </a:endParaRPr>
          </a:p>
        </p:txBody>
      </p:sp>
      <p:sp>
        <p:nvSpPr>
          <p:cNvPr id="516"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0A969C16-107C-407B-8B9E-CD4CD4FA9D86}" type="slidenum">
              <a:rPr b="0" lang="en-US" sz="1200" spc="-1" strike="noStrike">
                <a:solidFill>
                  <a:srgbClr val="000000"/>
                </a:solidFill>
                <a:latin typeface="+mn-lt"/>
                <a:ea typeface="+mn-ea"/>
              </a:rPr>
              <a:t>54</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40" name="PlaceHolder 2"/>
          <p:cNvSpPr>
            <a:spLocks noGrp="1"/>
          </p:cNvSpPr>
          <p:nvPr>
            <p:ph type="body"/>
          </p:nvPr>
        </p:nvSpPr>
        <p:spPr>
          <a:xfrm>
            <a:off x="1195560" y="16002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41" name="PlaceHolder 3"/>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43"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44"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45"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46" name="PlaceHolder 5"/>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48" name="PlaceHolder 2"/>
          <p:cNvSpPr>
            <a:spLocks noGrp="1"/>
          </p:cNvSpPr>
          <p:nvPr>
            <p:ph type="body"/>
          </p:nvPr>
        </p:nvSpPr>
        <p:spPr>
          <a:xfrm>
            <a:off x="119556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49" name="PlaceHolder 3"/>
          <p:cNvSpPr>
            <a:spLocks noGrp="1"/>
          </p:cNvSpPr>
          <p:nvPr>
            <p:ph type="body"/>
          </p:nvPr>
        </p:nvSpPr>
        <p:spPr>
          <a:xfrm>
            <a:off x="367668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50" name="PlaceHolder 4"/>
          <p:cNvSpPr>
            <a:spLocks noGrp="1"/>
          </p:cNvSpPr>
          <p:nvPr>
            <p:ph type="body"/>
          </p:nvPr>
        </p:nvSpPr>
        <p:spPr>
          <a:xfrm>
            <a:off x="615780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51" name="PlaceHolder 5"/>
          <p:cNvSpPr>
            <a:spLocks noGrp="1"/>
          </p:cNvSpPr>
          <p:nvPr>
            <p:ph type="body"/>
          </p:nvPr>
        </p:nvSpPr>
        <p:spPr>
          <a:xfrm>
            <a:off x="119556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52" name="PlaceHolder 6"/>
          <p:cNvSpPr>
            <a:spLocks noGrp="1"/>
          </p:cNvSpPr>
          <p:nvPr>
            <p:ph type="body"/>
          </p:nvPr>
        </p:nvSpPr>
        <p:spPr>
          <a:xfrm>
            <a:off x="367668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53" name="PlaceHolder 7"/>
          <p:cNvSpPr>
            <a:spLocks noGrp="1"/>
          </p:cNvSpPr>
          <p:nvPr>
            <p:ph type="body"/>
          </p:nvPr>
        </p:nvSpPr>
        <p:spPr>
          <a:xfrm>
            <a:off x="615780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79" name="PlaceHolder 2"/>
          <p:cNvSpPr>
            <a:spLocks noGrp="1"/>
          </p:cNvSpPr>
          <p:nvPr>
            <p:ph type="subTitle"/>
          </p:nvPr>
        </p:nvSpPr>
        <p:spPr>
          <a:xfrm>
            <a:off x="1195560" y="1600200"/>
            <a:ext cx="7338600" cy="4800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81" name="PlaceHolder 2"/>
          <p:cNvSpPr>
            <a:spLocks noGrp="1"/>
          </p:cNvSpPr>
          <p:nvPr>
            <p:ph type="body"/>
          </p:nvPr>
        </p:nvSpPr>
        <p:spPr>
          <a:xfrm>
            <a:off x="1195560" y="1600200"/>
            <a:ext cx="733860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83"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84"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1195560" y="177840"/>
            <a:ext cx="7338600" cy="57466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88"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89"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90"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9" name="PlaceHolder 2"/>
          <p:cNvSpPr>
            <a:spLocks noGrp="1"/>
          </p:cNvSpPr>
          <p:nvPr>
            <p:ph type="subTitle"/>
          </p:nvPr>
        </p:nvSpPr>
        <p:spPr>
          <a:xfrm>
            <a:off x="1195560" y="1600200"/>
            <a:ext cx="7338600" cy="4800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92"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93"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94" name="PlaceHolder 4"/>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96"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97"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98" name="PlaceHolder 4"/>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00" name="PlaceHolder 2"/>
          <p:cNvSpPr>
            <a:spLocks noGrp="1"/>
          </p:cNvSpPr>
          <p:nvPr>
            <p:ph type="body"/>
          </p:nvPr>
        </p:nvSpPr>
        <p:spPr>
          <a:xfrm>
            <a:off x="1195560" y="16002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01" name="PlaceHolder 3"/>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03"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04"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05"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06" name="PlaceHolder 5"/>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08" name="PlaceHolder 2"/>
          <p:cNvSpPr>
            <a:spLocks noGrp="1"/>
          </p:cNvSpPr>
          <p:nvPr>
            <p:ph type="body"/>
          </p:nvPr>
        </p:nvSpPr>
        <p:spPr>
          <a:xfrm>
            <a:off x="119556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09" name="PlaceHolder 3"/>
          <p:cNvSpPr>
            <a:spLocks noGrp="1"/>
          </p:cNvSpPr>
          <p:nvPr>
            <p:ph type="body"/>
          </p:nvPr>
        </p:nvSpPr>
        <p:spPr>
          <a:xfrm>
            <a:off x="367668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10" name="PlaceHolder 4"/>
          <p:cNvSpPr>
            <a:spLocks noGrp="1"/>
          </p:cNvSpPr>
          <p:nvPr>
            <p:ph type="body"/>
          </p:nvPr>
        </p:nvSpPr>
        <p:spPr>
          <a:xfrm>
            <a:off x="615780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11" name="PlaceHolder 5"/>
          <p:cNvSpPr>
            <a:spLocks noGrp="1"/>
          </p:cNvSpPr>
          <p:nvPr>
            <p:ph type="body"/>
          </p:nvPr>
        </p:nvSpPr>
        <p:spPr>
          <a:xfrm>
            <a:off x="119556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12" name="PlaceHolder 6"/>
          <p:cNvSpPr>
            <a:spLocks noGrp="1"/>
          </p:cNvSpPr>
          <p:nvPr>
            <p:ph type="body"/>
          </p:nvPr>
        </p:nvSpPr>
        <p:spPr>
          <a:xfrm>
            <a:off x="367668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13" name="PlaceHolder 7"/>
          <p:cNvSpPr>
            <a:spLocks noGrp="1"/>
          </p:cNvSpPr>
          <p:nvPr>
            <p:ph type="body"/>
          </p:nvPr>
        </p:nvSpPr>
        <p:spPr>
          <a:xfrm>
            <a:off x="615780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32" name="PlaceHolder 2"/>
          <p:cNvSpPr>
            <a:spLocks noGrp="1"/>
          </p:cNvSpPr>
          <p:nvPr>
            <p:ph type="subTitle"/>
          </p:nvPr>
        </p:nvSpPr>
        <p:spPr>
          <a:xfrm>
            <a:off x="1195560" y="1600200"/>
            <a:ext cx="7338600" cy="4800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34" name="PlaceHolder 2"/>
          <p:cNvSpPr>
            <a:spLocks noGrp="1"/>
          </p:cNvSpPr>
          <p:nvPr>
            <p:ph type="body"/>
          </p:nvPr>
        </p:nvSpPr>
        <p:spPr>
          <a:xfrm>
            <a:off x="1195560" y="1600200"/>
            <a:ext cx="733860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36"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37"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1" name="PlaceHolder 2"/>
          <p:cNvSpPr>
            <a:spLocks noGrp="1"/>
          </p:cNvSpPr>
          <p:nvPr>
            <p:ph type="body"/>
          </p:nvPr>
        </p:nvSpPr>
        <p:spPr>
          <a:xfrm>
            <a:off x="1195560" y="1600200"/>
            <a:ext cx="733860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1195560" y="177840"/>
            <a:ext cx="7338600" cy="57466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41"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42"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43"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45"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46"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47" name="PlaceHolder 4"/>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49"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0"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1" name="PlaceHolder 4"/>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53" name="PlaceHolder 2"/>
          <p:cNvSpPr>
            <a:spLocks noGrp="1"/>
          </p:cNvSpPr>
          <p:nvPr>
            <p:ph type="body"/>
          </p:nvPr>
        </p:nvSpPr>
        <p:spPr>
          <a:xfrm>
            <a:off x="1195560" y="16002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4" name="PlaceHolder 3"/>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56"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7"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8"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59" name="PlaceHolder 5"/>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61" name="PlaceHolder 2"/>
          <p:cNvSpPr>
            <a:spLocks noGrp="1"/>
          </p:cNvSpPr>
          <p:nvPr>
            <p:ph type="body"/>
          </p:nvPr>
        </p:nvSpPr>
        <p:spPr>
          <a:xfrm>
            <a:off x="119556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62" name="PlaceHolder 3"/>
          <p:cNvSpPr>
            <a:spLocks noGrp="1"/>
          </p:cNvSpPr>
          <p:nvPr>
            <p:ph type="body"/>
          </p:nvPr>
        </p:nvSpPr>
        <p:spPr>
          <a:xfrm>
            <a:off x="367668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63" name="PlaceHolder 4"/>
          <p:cNvSpPr>
            <a:spLocks noGrp="1"/>
          </p:cNvSpPr>
          <p:nvPr>
            <p:ph type="body"/>
          </p:nvPr>
        </p:nvSpPr>
        <p:spPr>
          <a:xfrm>
            <a:off x="615780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64" name="PlaceHolder 5"/>
          <p:cNvSpPr>
            <a:spLocks noGrp="1"/>
          </p:cNvSpPr>
          <p:nvPr>
            <p:ph type="body"/>
          </p:nvPr>
        </p:nvSpPr>
        <p:spPr>
          <a:xfrm>
            <a:off x="119556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65" name="PlaceHolder 6"/>
          <p:cNvSpPr>
            <a:spLocks noGrp="1"/>
          </p:cNvSpPr>
          <p:nvPr>
            <p:ph type="body"/>
          </p:nvPr>
        </p:nvSpPr>
        <p:spPr>
          <a:xfrm>
            <a:off x="367668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66" name="PlaceHolder 7"/>
          <p:cNvSpPr>
            <a:spLocks noGrp="1"/>
          </p:cNvSpPr>
          <p:nvPr>
            <p:ph type="body"/>
          </p:nvPr>
        </p:nvSpPr>
        <p:spPr>
          <a:xfrm>
            <a:off x="615780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9"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80" name="PlaceHolder 2"/>
          <p:cNvSpPr>
            <a:spLocks noGrp="1"/>
          </p:cNvSpPr>
          <p:nvPr>
            <p:ph type="subTitle"/>
          </p:nvPr>
        </p:nvSpPr>
        <p:spPr>
          <a:xfrm>
            <a:off x="1195560" y="1600200"/>
            <a:ext cx="7338600" cy="4800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82" name="PlaceHolder 2"/>
          <p:cNvSpPr>
            <a:spLocks noGrp="1"/>
          </p:cNvSpPr>
          <p:nvPr>
            <p:ph type="body"/>
          </p:nvPr>
        </p:nvSpPr>
        <p:spPr>
          <a:xfrm>
            <a:off x="1195560" y="1600200"/>
            <a:ext cx="733860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3"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4"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84"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85"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6"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7" name="PlaceHolder 1"/>
          <p:cNvSpPr>
            <a:spLocks noGrp="1"/>
          </p:cNvSpPr>
          <p:nvPr>
            <p:ph type="subTitle"/>
          </p:nvPr>
        </p:nvSpPr>
        <p:spPr>
          <a:xfrm>
            <a:off x="1195560" y="177840"/>
            <a:ext cx="7338600" cy="57466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89"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0"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1"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93"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4"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5" name="PlaceHolder 4"/>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197"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8"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199" name="PlaceHolder 4"/>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01" name="PlaceHolder 2"/>
          <p:cNvSpPr>
            <a:spLocks noGrp="1"/>
          </p:cNvSpPr>
          <p:nvPr>
            <p:ph type="body"/>
          </p:nvPr>
        </p:nvSpPr>
        <p:spPr>
          <a:xfrm>
            <a:off x="1195560" y="16002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02" name="PlaceHolder 3"/>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04"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05"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06"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07" name="PlaceHolder 5"/>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09" name="PlaceHolder 2"/>
          <p:cNvSpPr>
            <a:spLocks noGrp="1"/>
          </p:cNvSpPr>
          <p:nvPr>
            <p:ph type="body"/>
          </p:nvPr>
        </p:nvSpPr>
        <p:spPr>
          <a:xfrm>
            <a:off x="119556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10" name="PlaceHolder 3"/>
          <p:cNvSpPr>
            <a:spLocks noGrp="1"/>
          </p:cNvSpPr>
          <p:nvPr>
            <p:ph type="body"/>
          </p:nvPr>
        </p:nvSpPr>
        <p:spPr>
          <a:xfrm>
            <a:off x="367668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11" name="PlaceHolder 4"/>
          <p:cNvSpPr>
            <a:spLocks noGrp="1"/>
          </p:cNvSpPr>
          <p:nvPr>
            <p:ph type="body"/>
          </p:nvPr>
        </p:nvSpPr>
        <p:spPr>
          <a:xfrm>
            <a:off x="6157800" y="16002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12" name="PlaceHolder 5"/>
          <p:cNvSpPr>
            <a:spLocks noGrp="1"/>
          </p:cNvSpPr>
          <p:nvPr>
            <p:ph type="body"/>
          </p:nvPr>
        </p:nvSpPr>
        <p:spPr>
          <a:xfrm>
            <a:off x="119556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13" name="PlaceHolder 6"/>
          <p:cNvSpPr>
            <a:spLocks noGrp="1"/>
          </p:cNvSpPr>
          <p:nvPr>
            <p:ph type="body"/>
          </p:nvPr>
        </p:nvSpPr>
        <p:spPr>
          <a:xfrm>
            <a:off x="367668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14" name="PlaceHolder 7"/>
          <p:cNvSpPr>
            <a:spLocks noGrp="1"/>
          </p:cNvSpPr>
          <p:nvPr>
            <p:ph type="body"/>
          </p:nvPr>
        </p:nvSpPr>
        <p:spPr>
          <a:xfrm>
            <a:off x="6157800" y="4107600"/>
            <a:ext cx="236268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1195560" y="177840"/>
            <a:ext cx="7338600" cy="57466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28"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29" name="PlaceHolder 3"/>
          <p:cNvSpPr>
            <a:spLocks noGrp="1"/>
          </p:cNvSpPr>
          <p:nvPr>
            <p:ph type="body"/>
          </p:nvPr>
        </p:nvSpPr>
        <p:spPr>
          <a:xfrm>
            <a:off x="49557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30" name="PlaceHolder 4"/>
          <p:cNvSpPr>
            <a:spLocks noGrp="1"/>
          </p:cNvSpPr>
          <p:nvPr>
            <p:ph type="body"/>
          </p:nvPr>
        </p:nvSpPr>
        <p:spPr>
          <a:xfrm>
            <a:off x="11955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32" name="PlaceHolder 2"/>
          <p:cNvSpPr>
            <a:spLocks noGrp="1"/>
          </p:cNvSpPr>
          <p:nvPr>
            <p:ph type="body"/>
          </p:nvPr>
        </p:nvSpPr>
        <p:spPr>
          <a:xfrm>
            <a:off x="1195560" y="1600200"/>
            <a:ext cx="3580920" cy="480024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33"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34" name="PlaceHolder 4"/>
          <p:cNvSpPr>
            <a:spLocks noGrp="1"/>
          </p:cNvSpPr>
          <p:nvPr>
            <p:ph type="body"/>
          </p:nvPr>
        </p:nvSpPr>
        <p:spPr>
          <a:xfrm>
            <a:off x="4955760" y="41076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195560" y="177840"/>
            <a:ext cx="7338600" cy="1239480"/>
          </a:xfrm>
          <a:prstGeom prst="rect">
            <a:avLst/>
          </a:prstGeom>
        </p:spPr>
        <p:txBody>
          <a:bodyPr lIns="0" rIns="0" tIns="0" bIns="0" anchor="ctr">
            <a:noAutofit/>
          </a:bodyPr>
          <a:p>
            <a:endParaRPr b="0" lang="en-US" sz="1800" spc="-1" strike="noStrike">
              <a:solidFill>
                <a:srgbClr val="465562"/>
              </a:solidFill>
              <a:latin typeface="Arial"/>
            </a:endParaRPr>
          </a:p>
        </p:txBody>
      </p:sp>
      <p:sp>
        <p:nvSpPr>
          <p:cNvPr id="36" name="PlaceHolder 2"/>
          <p:cNvSpPr>
            <a:spLocks noGrp="1"/>
          </p:cNvSpPr>
          <p:nvPr>
            <p:ph type="body"/>
          </p:nvPr>
        </p:nvSpPr>
        <p:spPr>
          <a:xfrm>
            <a:off x="11955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37" name="PlaceHolder 3"/>
          <p:cNvSpPr>
            <a:spLocks noGrp="1"/>
          </p:cNvSpPr>
          <p:nvPr>
            <p:ph type="body"/>
          </p:nvPr>
        </p:nvSpPr>
        <p:spPr>
          <a:xfrm>
            <a:off x="4955760" y="1600200"/>
            <a:ext cx="3580920" cy="2289600"/>
          </a:xfrm>
          <a:prstGeom prst="rect">
            <a:avLst/>
          </a:prstGeom>
        </p:spPr>
        <p:txBody>
          <a:bodyPr lIns="0" rIns="0" tIns="0" bIns="0">
            <a:normAutofit/>
          </a:bodyPr>
          <a:p>
            <a:endParaRPr b="0" lang="en-US" sz="2400" spc="-1" strike="noStrike">
              <a:solidFill>
                <a:srgbClr val="465562"/>
              </a:solidFill>
              <a:latin typeface="Times New Roman"/>
            </a:endParaRPr>
          </a:p>
        </p:txBody>
      </p:sp>
      <p:sp>
        <p:nvSpPr>
          <p:cNvPr id="38" name="PlaceHolder 4"/>
          <p:cNvSpPr>
            <a:spLocks noGrp="1"/>
          </p:cNvSpPr>
          <p:nvPr>
            <p:ph type="body"/>
          </p:nvPr>
        </p:nvSpPr>
        <p:spPr>
          <a:xfrm>
            <a:off x="1195560" y="4107600"/>
            <a:ext cx="7338600" cy="2289600"/>
          </a:xfrm>
          <a:prstGeom prst="rect">
            <a:avLst/>
          </a:prstGeom>
        </p:spPr>
        <p:txBody>
          <a:bodyPr lIns="0" rIns="0" tIns="0" bIns="0">
            <a:normAutofit/>
          </a:bodyPr>
          <a:p>
            <a:endParaRPr b="0" lang="en-US" sz="2400" spc="-1" strike="noStrike">
              <a:solidFill>
                <a:srgbClr val="465562"/>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8915400" y="0"/>
            <a:ext cx="22824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462960" y="0"/>
            <a:ext cx="45684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0" y="0"/>
            <a:ext cx="45684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462960" y="736200"/>
            <a:ext cx="45684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4" name="Line 5"/>
          <p:cNvSpPr/>
          <p:nvPr/>
        </p:nvSpPr>
        <p:spPr>
          <a:xfrm>
            <a:off x="462960" y="73620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5" name="Line 6"/>
          <p:cNvSpPr/>
          <p:nvPr/>
        </p:nvSpPr>
        <p:spPr>
          <a:xfrm>
            <a:off x="462960" y="134568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6" name="Line 7"/>
          <p:cNvSpPr/>
          <p:nvPr/>
        </p:nvSpPr>
        <p:spPr>
          <a:xfrm>
            <a:off x="46296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7" name="CustomShape 8"/>
          <p:cNvSpPr/>
          <p:nvPr/>
        </p:nvSpPr>
        <p:spPr>
          <a:xfrm>
            <a:off x="8686800" y="5638680"/>
            <a:ext cx="456840" cy="121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 name="CustomShape 9"/>
          <p:cNvSpPr/>
          <p:nvPr/>
        </p:nvSpPr>
        <p:spPr>
          <a:xfrm>
            <a:off x="8458200" y="5638680"/>
            <a:ext cx="228240" cy="12189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a:off x="914400" y="0"/>
            <a:ext cx="45684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a:off x="0" y="0"/>
            <a:ext cx="914040" cy="6857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0" y="5638680"/>
            <a:ext cx="9143640" cy="121896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12" name="Line 13"/>
          <p:cNvSpPr/>
          <p:nvPr/>
        </p:nvSpPr>
        <p:spPr>
          <a:xfrm>
            <a:off x="8682120" y="5638680"/>
            <a:ext cx="0" cy="121932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3" name="CustomShape 14"/>
          <p:cNvSpPr/>
          <p:nvPr/>
        </p:nvSpPr>
        <p:spPr>
          <a:xfrm>
            <a:off x="0" y="5643000"/>
            <a:ext cx="911880" cy="121464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4" name="Line 15"/>
          <p:cNvSpPr/>
          <p:nvPr/>
        </p:nvSpPr>
        <p:spPr>
          <a:xfrm>
            <a:off x="91440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5" name="Line 16"/>
          <p:cNvSpPr/>
          <p:nvPr/>
        </p:nvSpPr>
        <p:spPr>
          <a:xfrm>
            <a:off x="0" y="5631120"/>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6" name="PlaceHolder 17"/>
          <p:cNvSpPr>
            <a:spLocks noGrp="1"/>
          </p:cNvSpPr>
          <p:nvPr>
            <p:ph type="title"/>
          </p:nvPr>
        </p:nvSpPr>
        <p:spPr>
          <a:xfrm>
            <a:off x="1821960" y="1295280"/>
            <a:ext cx="7093080" cy="1752120"/>
          </a:xfrm>
          <a:prstGeom prst="rect">
            <a:avLst/>
          </a:prstGeom>
        </p:spPr>
        <p:txBody>
          <a:bodyPr anchor="b">
            <a:noAutofit/>
          </a:bodyPr>
          <a:p>
            <a:pPr>
              <a:lnSpc>
                <a:spcPct val="90000"/>
              </a:lnSpc>
            </a:pPr>
            <a:r>
              <a:rPr b="0" lang="zh-TW" sz="4000" spc="-1" strike="noStrike">
                <a:solidFill>
                  <a:srgbClr val="344049"/>
                </a:solidFill>
                <a:latin typeface="Times New Roman"/>
                <a:ea typeface="Microsoft JhengHei UI"/>
              </a:rPr>
              <a:t>按一下以編輯母片標題樣式</a:t>
            </a:r>
            <a:br/>
            <a:r>
              <a:rPr b="0" lang="en-US" sz="4000" spc="-1" strike="noStrike">
                <a:solidFill>
                  <a:srgbClr val="344049"/>
                </a:solidFill>
                <a:latin typeface="Times New Roman"/>
                <a:ea typeface="Microsoft JhengHei UI"/>
              </a:rPr>
              <a:t>Title</a:t>
            </a:r>
            <a:endParaRPr b="0" lang="en-US" sz="4000" spc="-1" strike="noStrike">
              <a:solidFill>
                <a:srgbClr val="465562"/>
              </a:solidFill>
              <a:latin typeface="Arial"/>
            </a:endParaRPr>
          </a:p>
        </p:txBody>
      </p:sp>
      <p:sp>
        <p:nvSpPr>
          <p:cNvPr id="17" name="PlaceHolder 18"/>
          <p:cNvSpPr>
            <a:spLocks noGrp="1"/>
          </p:cNvSpPr>
          <p:nvPr>
            <p:ph type="body"/>
          </p:nvPr>
        </p:nvSpPr>
        <p:spPr>
          <a:xfrm>
            <a:off x="1822320" y="3124080"/>
            <a:ext cx="7092720" cy="761760"/>
          </a:xfrm>
          <a:prstGeom prst="rect">
            <a:avLst/>
          </a:prstGeom>
        </p:spPr>
        <p:txBody>
          <a:bodyPr>
            <a:normAutofit/>
          </a:bodyPr>
          <a:p>
            <a:pPr>
              <a:lnSpc>
                <a:spcPct val="90000"/>
              </a:lnSpc>
              <a:spcBef>
                <a:spcPts val="1400"/>
              </a:spcBef>
              <a:tabLst>
                <a:tab algn="l" pos="0"/>
              </a:tabLst>
            </a:pPr>
            <a:r>
              <a:rPr b="1" lang="zh-TW" sz="2800" spc="-1" strike="noStrike">
                <a:solidFill>
                  <a:srgbClr val="465562"/>
                </a:solidFill>
                <a:latin typeface="Times New Roman"/>
                <a:ea typeface="Microsoft JhengHei UI"/>
              </a:rPr>
              <a:t>按一下以編輯母片文字樣式</a:t>
            </a:r>
            <a:endParaRPr b="0" lang="en-US" sz="2800" spc="-1" strike="noStrike">
              <a:solidFill>
                <a:srgbClr val="465562"/>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CustomShape 1" hidden="1"/>
          <p:cNvSpPr/>
          <p:nvPr/>
        </p:nvSpPr>
        <p:spPr>
          <a:xfrm>
            <a:off x="8915400" y="0"/>
            <a:ext cx="22824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55" name="CustomShape 2" hidden="1"/>
          <p:cNvSpPr/>
          <p:nvPr/>
        </p:nvSpPr>
        <p:spPr>
          <a:xfrm>
            <a:off x="462960" y="0"/>
            <a:ext cx="45684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6" name="CustomShape 3" hidden="1"/>
          <p:cNvSpPr/>
          <p:nvPr/>
        </p:nvSpPr>
        <p:spPr>
          <a:xfrm>
            <a:off x="0" y="0"/>
            <a:ext cx="45684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57" name="CustomShape 4" hidden="1"/>
          <p:cNvSpPr/>
          <p:nvPr/>
        </p:nvSpPr>
        <p:spPr>
          <a:xfrm>
            <a:off x="462960" y="736200"/>
            <a:ext cx="45684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58" name="Line 5"/>
          <p:cNvSpPr/>
          <p:nvPr/>
        </p:nvSpPr>
        <p:spPr>
          <a:xfrm>
            <a:off x="462960" y="73620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59" name="Line 6"/>
          <p:cNvSpPr/>
          <p:nvPr/>
        </p:nvSpPr>
        <p:spPr>
          <a:xfrm>
            <a:off x="462960" y="134568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60" name="Line 7"/>
          <p:cNvSpPr/>
          <p:nvPr/>
        </p:nvSpPr>
        <p:spPr>
          <a:xfrm>
            <a:off x="46296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61" name="CustomShape 8"/>
          <p:cNvSpPr/>
          <p:nvPr/>
        </p:nvSpPr>
        <p:spPr>
          <a:xfrm>
            <a:off x="8686800" y="5638680"/>
            <a:ext cx="456840" cy="121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2" name="CustomShape 9"/>
          <p:cNvSpPr/>
          <p:nvPr/>
        </p:nvSpPr>
        <p:spPr>
          <a:xfrm>
            <a:off x="8458200" y="5638680"/>
            <a:ext cx="228240" cy="12189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63" name="CustomShape 10"/>
          <p:cNvSpPr/>
          <p:nvPr/>
        </p:nvSpPr>
        <p:spPr>
          <a:xfrm>
            <a:off x="912240" y="5638680"/>
            <a:ext cx="456840" cy="121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4" name="CustomShape 11"/>
          <p:cNvSpPr/>
          <p:nvPr/>
        </p:nvSpPr>
        <p:spPr>
          <a:xfrm>
            <a:off x="0" y="5638680"/>
            <a:ext cx="9143640" cy="121896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65" name="Line 12"/>
          <p:cNvSpPr/>
          <p:nvPr/>
        </p:nvSpPr>
        <p:spPr>
          <a:xfrm>
            <a:off x="8682120" y="5638680"/>
            <a:ext cx="0" cy="121932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66" name="CustomShape 13"/>
          <p:cNvSpPr/>
          <p:nvPr/>
        </p:nvSpPr>
        <p:spPr>
          <a:xfrm>
            <a:off x="0" y="5643000"/>
            <a:ext cx="911880" cy="121464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67" name="Line 14"/>
          <p:cNvSpPr/>
          <p:nvPr/>
        </p:nvSpPr>
        <p:spPr>
          <a:xfrm>
            <a:off x="912240" y="5638680"/>
            <a:ext cx="0" cy="121932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68" name="CustomShape 15"/>
          <p:cNvSpPr/>
          <p:nvPr/>
        </p:nvSpPr>
        <p:spPr>
          <a:xfrm>
            <a:off x="8686800" y="0"/>
            <a:ext cx="456840" cy="609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9" name="CustomShape 16"/>
          <p:cNvSpPr/>
          <p:nvPr/>
        </p:nvSpPr>
        <p:spPr>
          <a:xfrm>
            <a:off x="8458200" y="0"/>
            <a:ext cx="228240" cy="609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70" name="CustomShape 17"/>
          <p:cNvSpPr/>
          <p:nvPr/>
        </p:nvSpPr>
        <p:spPr>
          <a:xfrm>
            <a:off x="914400" y="0"/>
            <a:ext cx="456840" cy="609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71" name="CustomShape 18"/>
          <p:cNvSpPr/>
          <p:nvPr/>
        </p:nvSpPr>
        <p:spPr>
          <a:xfrm>
            <a:off x="0" y="0"/>
            <a:ext cx="914040" cy="609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72" name="CustomShape 19"/>
          <p:cNvSpPr/>
          <p:nvPr/>
        </p:nvSpPr>
        <p:spPr>
          <a:xfrm>
            <a:off x="0" y="0"/>
            <a:ext cx="9143640" cy="60912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73" name="Line 20"/>
          <p:cNvSpPr/>
          <p:nvPr/>
        </p:nvSpPr>
        <p:spPr>
          <a:xfrm>
            <a:off x="8682120" y="0"/>
            <a:ext cx="0" cy="60948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74" name="CustomShape 21"/>
          <p:cNvSpPr/>
          <p:nvPr/>
        </p:nvSpPr>
        <p:spPr>
          <a:xfrm>
            <a:off x="0" y="0"/>
            <a:ext cx="91188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75" name="Line 22"/>
          <p:cNvSpPr/>
          <p:nvPr/>
        </p:nvSpPr>
        <p:spPr>
          <a:xfrm>
            <a:off x="914400" y="0"/>
            <a:ext cx="0" cy="60948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76" name="PlaceHolder 23"/>
          <p:cNvSpPr>
            <a:spLocks noGrp="1"/>
          </p:cNvSpPr>
          <p:nvPr>
            <p:ph type="title"/>
          </p:nvPr>
        </p:nvSpPr>
        <p:spPr>
          <a:xfrm>
            <a:off x="1199160" y="1600200"/>
            <a:ext cx="6213600" cy="2653560"/>
          </a:xfrm>
          <a:prstGeom prst="rect">
            <a:avLst/>
          </a:prstGeom>
        </p:spPr>
        <p:txBody>
          <a:bodyPr anchor="b">
            <a:normAutofit/>
          </a:bodyPr>
          <a:p>
            <a:pPr>
              <a:lnSpc>
                <a:spcPct val="90000"/>
              </a:lnSpc>
            </a:pPr>
            <a:r>
              <a:rPr b="0" lang="zh-TW" sz="4000" spc="-1" strike="noStrike">
                <a:solidFill>
                  <a:srgbClr val="344049"/>
                </a:solidFill>
                <a:latin typeface="Times New Roman"/>
                <a:ea typeface="Microsoft JhengHei UI"/>
              </a:rPr>
              <a:t>按一下以編輯母片標題樣式</a:t>
            </a:r>
            <a:endParaRPr b="0" lang="en-US" sz="4000" spc="-1" strike="noStrike">
              <a:solidFill>
                <a:srgbClr val="465562"/>
              </a:solidFill>
              <a:latin typeface="Arial"/>
            </a:endParaRPr>
          </a:p>
        </p:txBody>
      </p:sp>
      <p:sp>
        <p:nvSpPr>
          <p:cNvPr id="77" name="PlaceHolder 24"/>
          <p:cNvSpPr>
            <a:spLocks noGrp="1"/>
          </p:cNvSpPr>
          <p:nvPr>
            <p:ph type="body"/>
          </p:nvPr>
        </p:nvSpPr>
        <p:spPr>
          <a:xfrm>
            <a:off x="1199160" y="4259880"/>
            <a:ext cx="5449680" cy="1149840"/>
          </a:xfrm>
          <a:prstGeom prst="rect">
            <a:avLst/>
          </a:prstGeom>
        </p:spPr>
        <p:txBody>
          <a:bodyPr>
            <a:normAutofit/>
          </a:bodyPr>
          <a:p>
            <a:pPr>
              <a:lnSpc>
                <a:spcPct val="90000"/>
              </a:lnSpc>
              <a:tabLst>
                <a:tab algn="l" pos="0"/>
              </a:tabLst>
            </a:pPr>
            <a:r>
              <a:rPr b="0" lang="zh-TW" sz="2000" spc="-1" strike="noStrike">
                <a:solidFill>
                  <a:srgbClr val="465562"/>
                </a:solidFill>
                <a:latin typeface="Edwardian Script ITC"/>
                <a:ea typeface="Microsoft JhengHei UI"/>
              </a:rPr>
              <a:t>按一下以編輯母片文字樣式</a:t>
            </a:r>
            <a:endParaRPr b="0" lang="en-US" sz="2000" spc="-1" strike="noStrike">
              <a:solidFill>
                <a:srgbClr val="465562"/>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CustomShape 1" hidden="1"/>
          <p:cNvSpPr/>
          <p:nvPr/>
        </p:nvSpPr>
        <p:spPr>
          <a:xfrm>
            <a:off x="8915400" y="0"/>
            <a:ext cx="22824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15" name="CustomShape 2" hidden="1"/>
          <p:cNvSpPr/>
          <p:nvPr/>
        </p:nvSpPr>
        <p:spPr>
          <a:xfrm>
            <a:off x="462960" y="0"/>
            <a:ext cx="45684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16" name="CustomShape 3" hidden="1"/>
          <p:cNvSpPr/>
          <p:nvPr/>
        </p:nvSpPr>
        <p:spPr>
          <a:xfrm>
            <a:off x="0" y="0"/>
            <a:ext cx="45684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117" name="CustomShape 4" hidden="1"/>
          <p:cNvSpPr/>
          <p:nvPr/>
        </p:nvSpPr>
        <p:spPr>
          <a:xfrm>
            <a:off x="462960" y="736200"/>
            <a:ext cx="45684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18" name="Line 5"/>
          <p:cNvSpPr/>
          <p:nvPr/>
        </p:nvSpPr>
        <p:spPr>
          <a:xfrm>
            <a:off x="462960" y="73620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19" name="Line 6"/>
          <p:cNvSpPr/>
          <p:nvPr/>
        </p:nvSpPr>
        <p:spPr>
          <a:xfrm>
            <a:off x="462960" y="134568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20" name="Line 7"/>
          <p:cNvSpPr/>
          <p:nvPr/>
        </p:nvSpPr>
        <p:spPr>
          <a:xfrm>
            <a:off x="46296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21" name="CustomShape 8"/>
          <p:cNvSpPr/>
          <p:nvPr/>
        </p:nvSpPr>
        <p:spPr>
          <a:xfrm>
            <a:off x="466560" y="0"/>
            <a:ext cx="3111120" cy="6857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122" name="CustomShape 9"/>
          <p:cNvSpPr/>
          <p:nvPr/>
        </p:nvSpPr>
        <p:spPr>
          <a:xfrm>
            <a:off x="0" y="0"/>
            <a:ext cx="456840" cy="685764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23" name="Line 10"/>
          <p:cNvSpPr/>
          <p:nvPr/>
        </p:nvSpPr>
        <p:spPr>
          <a:xfrm>
            <a:off x="46620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24" name="CustomShape 11"/>
          <p:cNvSpPr/>
          <p:nvPr/>
        </p:nvSpPr>
        <p:spPr>
          <a:xfrm>
            <a:off x="8915400" y="0"/>
            <a:ext cx="228240" cy="6857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125" name="PlaceHolder 12"/>
          <p:cNvSpPr>
            <a:spLocks noGrp="1"/>
          </p:cNvSpPr>
          <p:nvPr>
            <p:ph type="title"/>
          </p:nvPr>
        </p:nvSpPr>
        <p:spPr>
          <a:xfrm>
            <a:off x="806040" y="380880"/>
            <a:ext cx="2470320" cy="1371240"/>
          </a:xfrm>
          <a:prstGeom prst="rect">
            <a:avLst/>
          </a:prstGeom>
        </p:spPr>
        <p:txBody>
          <a:bodyPr anchor="b">
            <a:normAutofit/>
          </a:bodyPr>
          <a:p>
            <a:pPr>
              <a:lnSpc>
                <a:spcPct val="90000"/>
              </a:lnSpc>
            </a:pPr>
            <a:r>
              <a:rPr b="0" lang="zh-TW" sz="2800" spc="-1" strike="noStrike" cap="all">
                <a:solidFill>
                  <a:srgbClr val="ffffff"/>
                </a:solidFill>
                <a:latin typeface="Times New Roman"/>
                <a:ea typeface="Microsoft JhengHei UI"/>
              </a:rPr>
              <a:t>按一下以編輯母片標題樣式</a:t>
            </a:r>
            <a:endParaRPr b="0" lang="en-US" sz="2800" spc="-1" strike="noStrike">
              <a:solidFill>
                <a:srgbClr val="465562"/>
              </a:solidFill>
              <a:latin typeface="Arial"/>
            </a:endParaRPr>
          </a:p>
        </p:txBody>
      </p:sp>
      <p:sp>
        <p:nvSpPr>
          <p:cNvPr id="126" name="PlaceHolder 13"/>
          <p:cNvSpPr>
            <a:spLocks noGrp="1"/>
          </p:cNvSpPr>
          <p:nvPr>
            <p:ph type="body"/>
          </p:nvPr>
        </p:nvSpPr>
        <p:spPr>
          <a:xfrm>
            <a:off x="3809880" y="482760"/>
            <a:ext cx="4723920" cy="5917680"/>
          </a:xfrm>
          <a:prstGeom prst="rect">
            <a:avLst/>
          </a:prstGeom>
        </p:spPr>
        <p:txBody>
          <a:bodyPr>
            <a:normAutofit/>
          </a:bodyPr>
          <a:p>
            <a:pPr marL="246960" indent="-246600">
              <a:lnSpc>
                <a:spcPct val="90000"/>
              </a:lnSpc>
              <a:spcBef>
                <a:spcPts val="1400"/>
              </a:spcBef>
              <a:buClr>
                <a:srgbClr val="465562"/>
              </a:buClr>
              <a:buFont typeface="Euphemia"/>
              <a:buChar char="›"/>
            </a:pPr>
            <a:r>
              <a:rPr b="0" lang="zh-TW" sz="2400" spc="-1" strike="noStrike">
                <a:solidFill>
                  <a:srgbClr val="465562"/>
                </a:solidFill>
                <a:latin typeface="Times New Roman"/>
                <a:ea typeface="Microsoft JhengHei UI"/>
              </a:rPr>
              <a:t>按一下以編輯母片文字樣式</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zh-TW" sz="2000" spc="-1" strike="noStrike">
                <a:solidFill>
                  <a:srgbClr val="465562"/>
                </a:solidFill>
                <a:latin typeface="Times New Roman"/>
                <a:ea typeface="Microsoft JhengHei UI"/>
              </a:rPr>
              <a:t>第二層</a:t>
            </a:r>
            <a:endParaRPr b="0" lang="en-US" sz="2000" spc="-1" strike="noStrike">
              <a:solidFill>
                <a:srgbClr val="465562"/>
              </a:solidFill>
              <a:latin typeface="Times New Roman"/>
            </a:endParaRPr>
          </a:p>
          <a:p>
            <a:pPr lvl="2" marL="978480" indent="-246600">
              <a:lnSpc>
                <a:spcPct val="90000"/>
              </a:lnSpc>
              <a:spcBef>
                <a:spcPts val="601"/>
              </a:spcBef>
              <a:buClr>
                <a:srgbClr val="465562"/>
              </a:buClr>
              <a:buFont typeface="Euphemia"/>
              <a:buChar char="›"/>
            </a:pPr>
            <a:r>
              <a:rPr b="0" lang="zh-TW" sz="1800" spc="-1" strike="noStrike">
                <a:solidFill>
                  <a:srgbClr val="465562"/>
                </a:solidFill>
                <a:latin typeface="Times New Roman"/>
                <a:ea typeface="Microsoft JhengHei UI"/>
              </a:rPr>
              <a:t>第三層</a:t>
            </a:r>
            <a:endParaRPr b="0" lang="en-US" sz="1800" spc="-1" strike="noStrike">
              <a:solidFill>
                <a:srgbClr val="465562"/>
              </a:solidFill>
              <a:latin typeface="Times New Roman"/>
            </a:endParaRPr>
          </a:p>
          <a:p>
            <a:pPr lvl="3" marL="1344240" indent="-246600">
              <a:lnSpc>
                <a:spcPct val="90000"/>
              </a:lnSpc>
              <a:spcBef>
                <a:spcPts val="601"/>
              </a:spcBef>
              <a:buClr>
                <a:srgbClr val="465562"/>
              </a:buClr>
              <a:buFont typeface="Arial"/>
              <a:buChar char="–"/>
            </a:pPr>
            <a:r>
              <a:rPr b="0" lang="zh-TW" sz="1600" spc="-1" strike="noStrike">
                <a:solidFill>
                  <a:srgbClr val="465562"/>
                </a:solidFill>
                <a:latin typeface="Times New Roman"/>
                <a:ea typeface="Microsoft JhengHei UI"/>
              </a:rPr>
              <a:t>第四層</a:t>
            </a:r>
            <a:endParaRPr b="0" lang="en-US" sz="1600" spc="-1" strike="noStrike">
              <a:solidFill>
                <a:srgbClr val="465562"/>
              </a:solidFill>
              <a:latin typeface="Times New Roman"/>
            </a:endParaRPr>
          </a:p>
          <a:p>
            <a:pPr lvl="4" marL="1710000" indent="-246600">
              <a:lnSpc>
                <a:spcPct val="90000"/>
              </a:lnSpc>
              <a:spcBef>
                <a:spcPts val="601"/>
              </a:spcBef>
              <a:buClr>
                <a:srgbClr val="465562"/>
              </a:buClr>
              <a:buFont typeface="Euphemia"/>
              <a:buChar char="›"/>
            </a:pPr>
            <a:r>
              <a:rPr b="0" lang="zh-TW" sz="1600" spc="-1" strike="noStrike">
                <a:solidFill>
                  <a:srgbClr val="465562"/>
                </a:solidFill>
                <a:latin typeface="Times New Roman"/>
                <a:ea typeface="Microsoft JhengHei UI"/>
              </a:rPr>
              <a:t>第五層</a:t>
            </a:r>
            <a:endParaRPr b="0" lang="en-US" sz="1600" spc="-1" strike="noStrike">
              <a:solidFill>
                <a:srgbClr val="465562"/>
              </a:solidFill>
              <a:latin typeface="Times New Roman"/>
            </a:endParaRPr>
          </a:p>
        </p:txBody>
      </p:sp>
      <p:sp>
        <p:nvSpPr>
          <p:cNvPr id="127" name="PlaceHolder 14"/>
          <p:cNvSpPr>
            <a:spLocks noGrp="1"/>
          </p:cNvSpPr>
          <p:nvPr>
            <p:ph type="body"/>
          </p:nvPr>
        </p:nvSpPr>
        <p:spPr>
          <a:xfrm>
            <a:off x="806040" y="1828800"/>
            <a:ext cx="2470320" cy="4343040"/>
          </a:xfrm>
          <a:prstGeom prst="rect">
            <a:avLst/>
          </a:prstGeom>
        </p:spPr>
        <p:txBody>
          <a:bodyPr>
            <a:normAutofit/>
          </a:bodyPr>
          <a:p>
            <a:pPr>
              <a:lnSpc>
                <a:spcPct val="90000"/>
              </a:lnSpc>
              <a:spcBef>
                <a:spcPts val="1400"/>
              </a:spcBef>
              <a:tabLst>
                <a:tab algn="l" pos="0"/>
              </a:tabLst>
            </a:pPr>
            <a:r>
              <a:rPr b="0" lang="zh-TW" sz="2000" spc="-1" strike="noStrike">
                <a:solidFill>
                  <a:srgbClr val="ffffff"/>
                </a:solidFill>
                <a:latin typeface="Times New Roman"/>
                <a:ea typeface="Microsoft JhengHei UI"/>
              </a:rPr>
              <a:t>按一下以編輯母片文字樣式</a:t>
            </a:r>
            <a:endParaRPr b="0" lang="en-US" sz="2000" spc="-1" strike="noStrike">
              <a:solidFill>
                <a:srgbClr val="465562"/>
              </a:solidFill>
              <a:latin typeface="Times New Roman"/>
            </a:endParaRPr>
          </a:p>
        </p:txBody>
      </p:sp>
      <p:sp>
        <p:nvSpPr>
          <p:cNvPr id="128" name="PlaceHolder 15"/>
          <p:cNvSpPr>
            <a:spLocks noGrp="1"/>
          </p:cNvSpPr>
          <p:nvPr>
            <p:ph type="dt"/>
          </p:nvPr>
        </p:nvSpPr>
        <p:spPr>
          <a:xfrm>
            <a:off x="3809880" y="6477120"/>
            <a:ext cx="990360" cy="244080"/>
          </a:xfrm>
          <a:prstGeom prst="rect">
            <a:avLst/>
          </a:prstGeom>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129" name="PlaceHolder 16"/>
          <p:cNvSpPr>
            <a:spLocks noGrp="1"/>
          </p:cNvSpPr>
          <p:nvPr>
            <p:ph type="ftr"/>
          </p:nvPr>
        </p:nvSpPr>
        <p:spPr>
          <a:xfrm>
            <a:off x="4948200" y="6477120"/>
            <a:ext cx="2980800" cy="244080"/>
          </a:xfrm>
          <a:prstGeom prst="rect">
            <a:avLst/>
          </a:prstGeom>
        </p:spPr>
        <p:txBody>
          <a:bodyPr anchor="ctr">
            <a:noAutofit/>
          </a:bodyPr>
          <a:p>
            <a:endParaRPr b="0" lang="en-US" sz="2400" spc="-1" strike="noStrike">
              <a:latin typeface="Times New Roman"/>
            </a:endParaRPr>
          </a:p>
        </p:txBody>
      </p:sp>
      <p:sp>
        <p:nvSpPr>
          <p:cNvPr id="130" name="PlaceHolder 17"/>
          <p:cNvSpPr>
            <a:spLocks noGrp="1"/>
          </p:cNvSpPr>
          <p:nvPr>
            <p:ph type="sldNum"/>
          </p:nvPr>
        </p:nvSpPr>
        <p:spPr>
          <a:xfrm>
            <a:off x="8077320" y="6477120"/>
            <a:ext cx="456840" cy="244080"/>
          </a:xfrm>
          <a:prstGeom prst="rect">
            <a:avLst/>
          </a:prstGeom>
        </p:spPr>
        <p:txBody>
          <a:bodyPr anchor="ctr">
            <a:noAutofit/>
          </a:bodyPr>
          <a:p>
            <a:pPr algn="r">
              <a:lnSpc>
                <a:spcPct val="100000"/>
              </a:lnSpc>
              <a:tabLst>
                <a:tab algn="l" pos="0"/>
              </a:tabLst>
            </a:pPr>
            <a:fld id="{F3DDCC16-5BEC-4D29-91E5-EBDC982EA690}" type="slidenum">
              <a:rPr b="0" lang="en-US" sz="800" spc="-1" strike="noStrike">
                <a:solidFill>
                  <a:srgbClr val="00b050"/>
                </a:solidFill>
                <a:latin typeface="Microsoft JhengHei UI"/>
                <a:ea typeface="Microsoft JhengHei UI"/>
              </a:rPr>
              <a:t>&lt;number&gt;</a:t>
            </a:fld>
            <a:endParaRPr b="0" lang="en-US" sz="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CustomShape 1"/>
          <p:cNvSpPr/>
          <p:nvPr/>
        </p:nvSpPr>
        <p:spPr>
          <a:xfrm>
            <a:off x="8915400" y="0"/>
            <a:ext cx="228240" cy="685764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68" name="CustomShape 2"/>
          <p:cNvSpPr/>
          <p:nvPr/>
        </p:nvSpPr>
        <p:spPr>
          <a:xfrm>
            <a:off x="462960" y="0"/>
            <a:ext cx="45684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69" name="CustomShape 3"/>
          <p:cNvSpPr/>
          <p:nvPr/>
        </p:nvSpPr>
        <p:spPr>
          <a:xfrm>
            <a:off x="0" y="0"/>
            <a:ext cx="456840" cy="685764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p:style>
      </p:sp>
      <p:sp>
        <p:nvSpPr>
          <p:cNvPr id="170" name="CustomShape 4"/>
          <p:cNvSpPr/>
          <p:nvPr/>
        </p:nvSpPr>
        <p:spPr>
          <a:xfrm>
            <a:off x="462960" y="736200"/>
            <a:ext cx="456840" cy="60912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71" name="Line 5"/>
          <p:cNvSpPr/>
          <p:nvPr/>
        </p:nvSpPr>
        <p:spPr>
          <a:xfrm>
            <a:off x="462960" y="73620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72" name="Line 6"/>
          <p:cNvSpPr/>
          <p:nvPr/>
        </p:nvSpPr>
        <p:spPr>
          <a:xfrm>
            <a:off x="462960" y="1345680"/>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73" name="Line 7"/>
          <p:cNvSpPr/>
          <p:nvPr/>
        </p:nvSpPr>
        <p:spPr>
          <a:xfrm>
            <a:off x="46296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p:style>
      </p:sp>
      <p:sp>
        <p:nvSpPr>
          <p:cNvPr id="174" name="PlaceHolder 8"/>
          <p:cNvSpPr>
            <a:spLocks noGrp="1"/>
          </p:cNvSpPr>
          <p:nvPr>
            <p:ph type="body"/>
          </p:nvPr>
        </p:nvSpPr>
        <p:spPr>
          <a:xfrm>
            <a:off x="1195560" y="1600200"/>
            <a:ext cx="7338600" cy="4800240"/>
          </a:xfrm>
          <a:prstGeom prst="rect">
            <a:avLst/>
          </a:prstGeom>
        </p:spPr>
        <p:txBody>
          <a:bodyPr>
            <a:normAutofit/>
          </a:bodyPr>
          <a:p>
            <a:pPr marL="246960" indent="-246600">
              <a:lnSpc>
                <a:spcPct val="90000"/>
              </a:lnSpc>
              <a:spcBef>
                <a:spcPts val="1400"/>
              </a:spcBef>
              <a:buClr>
                <a:srgbClr val="465562"/>
              </a:buClr>
              <a:buFont typeface="Euphemia"/>
              <a:buChar char="›"/>
            </a:pPr>
            <a:r>
              <a:rPr b="0" lang="zh-TW" sz="2400" spc="-1" strike="noStrike">
                <a:solidFill>
                  <a:srgbClr val="465562"/>
                </a:solidFill>
                <a:latin typeface="Times New Roman"/>
                <a:ea typeface="Microsoft JhengHei UI"/>
              </a:rPr>
              <a:t>按一下以編輯母片文字樣式</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zh-TW" sz="2000" spc="-1" strike="noStrike">
                <a:solidFill>
                  <a:srgbClr val="465562"/>
                </a:solidFill>
                <a:latin typeface="Times New Roman"/>
                <a:ea typeface="Microsoft JhengHei UI"/>
              </a:rPr>
              <a:t>第二層</a:t>
            </a:r>
            <a:endParaRPr b="0" lang="en-US" sz="2000" spc="-1" strike="noStrike">
              <a:solidFill>
                <a:srgbClr val="465562"/>
              </a:solidFill>
              <a:latin typeface="Times New Roman"/>
            </a:endParaRPr>
          </a:p>
          <a:p>
            <a:pPr lvl="2" marL="978480" indent="-246600">
              <a:lnSpc>
                <a:spcPct val="90000"/>
              </a:lnSpc>
              <a:spcBef>
                <a:spcPts val="601"/>
              </a:spcBef>
              <a:buClr>
                <a:srgbClr val="465562"/>
              </a:buClr>
              <a:buFont typeface="Euphemia"/>
              <a:buChar char="›"/>
            </a:pPr>
            <a:r>
              <a:rPr b="0" lang="zh-TW" sz="1800" spc="-1" strike="noStrike">
                <a:solidFill>
                  <a:srgbClr val="465562"/>
                </a:solidFill>
                <a:latin typeface="Times New Roman"/>
                <a:ea typeface="Microsoft JhengHei UI"/>
              </a:rPr>
              <a:t>第三層</a:t>
            </a:r>
            <a:endParaRPr b="0" lang="en-US" sz="1800" spc="-1" strike="noStrike">
              <a:solidFill>
                <a:srgbClr val="465562"/>
              </a:solidFill>
              <a:latin typeface="Times New Roman"/>
            </a:endParaRPr>
          </a:p>
          <a:p>
            <a:pPr lvl="3" marL="1344240" indent="-246600">
              <a:lnSpc>
                <a:spcPct val="90000"/>
              </a:lnSpc>
              <a:spcBef>
                <a:spcPts val="601"/>
              </a:spcBef>
              <a:buClr>
                <a:srgbClr val="465562"/>
              </a:buClr>
              <a:buFont typeface="Arial"/>
              <a:buChar char="–"/>
            </a:pPr>
            <a:r>
              <a:rPr b="0" lang="zh-TW" sz="1600" spc="-1" strike="noStrike">
                <a:solidFill>
                  <a:srgbClr val="465562"/>
                </a:solidFill>
                <a:latin typeface="Times New Roman"/>
                <a:ea typeface="Microsoft JhengHei UI"/>
              </a:rPr>
              <a:t>第四層</a:t>
            </a:r>
            <a:endParaRPr b="0" lang="en-US" sz="1600" spc="-1" strike="noStrike">
              <a:solidFill>
                <a:srgbClr val="465562"/>
              </a:solidFill>
              <a:latin typeface="Times New Roman"/>
            </a:endParaRPr>
          </a:p>
          <a:p>
            <a:pPr lvl="4" marL="1710000" indent="-246600">
              <a:lnSpc>
                <a:spcPct val="90000"/>
              </a:lnSpc>
              <a:spcBef>
                <a:spcPts val="601"/>
              </a:spcBef>
              <a:buClr>
                <a:srgbClr val="465562"/>
              </a:buClr>
              <a:buFont typeface="Euphemia"/>
              <a:buChar char="›"/>
            </a:pPr>
            <a:r>
              <a:rPr b="0" lang="zh-TW" sz="1600" spc="-1" strike="noStrike">
                <a:solidFill>
                  <a:srgbClr val="465562"/>
                </a:solidFill>
                <a:latin typeface="Times New Roman"/>
                <a:ea typeface="Microsoft JhengHei UI"/>
              </a:rPr>
              <a:t>第五層</a:t>
            </a:r>
            <a:endParaRPr b="0" lang="en-US" sz="1600" spc="-1" strike="noStrike">
              <a:solidFill>
                <a:srgbClr val="465562"/>
              </a:solidFill>
              <a:latin typeface="Times New Roman"/>
            </a:endParaRPr>
          </a:p>
        </p:txBody>
      </p:sp>
      <p:sp>
        <p:nvSpPr>
          <p:cNvPr id="175" name="PlaceHolder 9"/>
          <p:cNvSpPr>
            <a:spLocks noGrp="1"/>
          </p:cNvSpPr>
          <p:nvPr>
            <p:ph type="title"/>
          </p:nvPr>
        </p:nvSpPr>
        <p:spPr>
          <a:xfrm>
            <a:off x="1195560" y="177840"/>
            <a:ext cx="7338600" cy="1239480"/>
          </a:xfrm>
          <a:prstGeom prst="rect">
            <a:avLst/>
          </a:prstGeom>
        </p:spPr>
        <p:txBody>
          <a:bodyPr anchor="b">
            <a:normAutofit/>
          </a:bodyPr>
          <a:p>
            <a:pPr>
              <a:lnSpc>
                <a:spcPct val="90000"/>
              </a:lnSpc>
            </a:pPr>
            <a:r>
              <a:rPr b="0" lang="zh-TW" sz="3200" spc="-1" strike="noStrike">
                <a:solidFill>
                  <a:srgbClr val="344049"/>
                </a:solidFill>
                <a:latin typeface="Times New Roman"/>
                <a:ea typeface="Microsoft JhengHei UI"/>
              </a:rPr>
              <a:t>按一下以編輯母片標題樣式</a:t>
            </a:r>
            <a:endParaRPr b="0" lang="en-US" sz="3200" spc="-1" strike="noStrike">
              <a:solidFill>
                <a:srgbClr val="465562"/>
              </a:solidFill>
              <a:latin typeface="Arial"/>
            </a:endParaRPr>
          </a:p>
        </p:txBody>
      </p:sp>
      <p:sp>
        <p:nvSpPr>
          <p:cNvPr id="176" name="PlaceHolder 10"/>
          <p:cNvSpPr>
            <a:spLocks noGrp="1"/>
          </p:cNvSpPr>
          <p:nvPr>
            <p:ph type="dt"/>
          </p:nvPr>
        </p:nvSpPr>
        <p:spPr>
          <a:xfrm>
            <a:off x="3809880" y="6477120"/>
            <a:ext cx="990360" cy="244080"/>
          </a:xfrm>
          <a:prstGeom prst="rect">
            <a:avLst/>
          </a:prstGeom>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177" name="PlaceHolder 11"/>
          <p:cNvSpPr>
            <a:spLocks noGrp="1"/>
          </p:cNvSpPr>
          <p:nvPr>
            <p:ph type="ftr"/>
          </p:nvPr>
        </p:nvSpPr>
        <p:spPr>
          <a:xfrm>
            <a:off x="4948200" y="6477120"/>
            <a:ext cx="2980800" cy="244080"/>
          </a:xfrm>
          <a:prstGeom prst="rect">
            <a:avLst/>
          </a:prstGeom>
        </p:spPr>
        <p:txBody>
          <a:bodyPr anchor="ctr">
            <a:noAutofit/>
          </a:bodyPr>
          <a:p>
            <a:endParaRPr b="0" lang="en-US" sz="2400" spc="-1" strike="noStrike">
              <a:latin typeface="Times New Roman"/>
            </a:endParaRPr>
          </a:p>
        </p:txBody>
      </p:sp>
      <p:sp>
        <p:nvSpPr>
          <p:cNvPr id="178" name="PlaceHolder 12"/>
          <p:cNvSpPr>
            <a:spLocks noGrp="1"/>
          </p:cNvSpPr>
          <p:nvPr>
            <p:ph type="sldNum"/>
          </p:nvPr>
        </p:nvSpPr>
        <p:spPr>
          <a:xfrm>
            <a:off x="8077320" y="6477120"/>
            <a:ext cx="456840" cy="244080"/>
          </a:xfrm>
          <a:prstGeom prst="rect">
            <a:avLst/>
          </a:prstGeom>
        </p:spPr>
        <p:txBody>
          <a:bodyPr anchor="ctr">
            <a:noAutofit/>
          </a:bodyPr>
          <a:p>
            <a:pPr algn="r">
              <a:lnSpc>
                <a:spcPct val="100000"/>
              </a:lnSpc>
              <a:tabLst>
                <a:tab algn="l" pos="0"/>
              </a:tabLst>
            </a:pPr>
            <a:fld id="{78590D6A-9774-43E9-8527-E1134ACF3147}" type="slidenum">
              <a:rPr b="0" lang="en-US" sz="800" spc="-1" strike="noStrike">
                <a:solidFill>
                  <a:srgbClr val="00b050"/>
                </a:solidFill>
                <a:latin typeface="Microsoft JhengHei UI"/>
                <a:ea typeface="Microsoft JhengHei UI"/>
              </a:rPr>
              <a:t>&lt;number&gt;</a:t>
            </a:fld>
            <a:endParaRPr b="0" lang="en-US" sz="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7.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7.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7.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7.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7.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37.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7.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7.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37.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37.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37.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7.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37.xml"/><Relationship Id="rId3"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37.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Relationship Id="rId3" Type="http://schemas.openxmlformats.org/officeDocument/2006/relationships/notesSlide" Target="../notesSlides/notesSlide5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821960" y="1295280"/>
            <a:ext cx="7093080" cy="1752120"/>
          </a:xfrm>
          <a:prstGeom prst="rect">
            <a:avLst/>
          </a:prstGeom>
          <a:noFill/>
          <a:ln w="0">
            <a:noFill/>
          </a:ln>
        </p:spPr>
        <p:txBody>
          <a:bodyPr anchor="b">
            <a:noAutofit/>
          </a:bodyPr>
          <a:p>
            <a:pPr>
              <a:lnSpc>
                <a:spcPct val="90000"/>
              </a:lnSpc>
            </a:pPr>
            <a:r>
              <a:rPr b="0" lang="en-US" sz="4000" spc="-1" strike="noStrike">
                <a:solidFill>
                  <a:srgbClr val="344049"/>
                </a:solidFill>
                <a:latin typeface="Times New Roman"/>
                <a:ea typeface="Microsoft JhengHei UI"/>
              </a:rPr>
              <a:t>Introduction to Computer Science</a:t>
            </a:r>
            <a:endParaRPr b="0" lang="en-US" sz="4000" spc="-1" strike="noStrike">
              <a:solidFill>
                <a:srgbClr val="465562"/>
              </a:solidFill>
              <a:latin typeface="Arial"/>
            </a:endParaRPr>
          </a:p>
        </p:txBody>
      </p:sp>
      <p:sp>
        <p:nvSpPr>
          <p:cNvPr id="222" name="TextShape 2"/>
          <p:cNvSpPr txBox="1"/>
          <p:nvPr/>
        </p:nvSpPr>
        <p:spPr>
          <a:xfrm>
            <a:off x="1821960" y="4344840"/>
            <a:ext cx="7093080" cy="1115640"/>
          </a:xfrm>
          <a:prstGeom prst="rect">
            <a:avLst/>
          </a:prstGeom>
          <a:noFill/>
          <a:ln w="0">
            <a:noFill/>
          </a:ln>
        </p:spPr>
        <p:txBody>
          <a:bodyPr>
            <a:noAutofit/>
          </a:bodyPr>
          <a:p>
            <a:pPr>
              <a:lnSpc>
                <a:spcPct val="90000"/>
              </a:lnSpc>
              <a:tabLst>
                <a:tab algn="l" pos="0"/>
              </a:tabLst>
            </a:pPr>
            <a:r>
              <a:rPr b="0" lang="en-US" sz="2000" spc="-1" strike="noStrike">
                <a:solidFill>
                  <a:srgbClr val="465562"/>
                </a:solidFill>
                <a:latin typeface="Times New Roman"/>
                <a:ea typeface="Microsoft JhengHei UI"/>
              </a:rPr>
              <a:t>William Hsu</a:t>
            </a:r>
            <a:endParaRPr b="0" lang="en-US" sz="2000" spc="-1" strike="noStrike">
              <a:latin typeface="Arial"/>
            </a:endParaRPr>
          </a:p>
          <a:p>
            <a:pPr>
              <a:lnSpc>
                <a:spcPct val="90000"/>
              </a:lnSpc>
              <a:tabLst>
                <a:tab algn="l" pos="0"/>
              </a:tabLst>
            </a:pPr>
            <a:r>
              <a:rPr b="0" lang="en-US" sz="1600" spc="-1" strike="noStrike">
                <a:solidFill>
                  <a:srgbClr val="465562"/>
                </a:solidFill>
                <a:latin typeface="Times New Roman"/>
                <a:ea typeface="Microsoft JhengHei UI"/>
              </a:rPr>
              <a:t>Department of Computer Science and Engineering</a:t>
            </a:r>
            <a:endParaRPr b="0" lang="en-US" sz="1600" spc="-1" strike="noStrike">
              <a:latin typeface="Arial"/>
            </a:endParaRPr>
          </a:p>
          <a:p>
            <a:pPr>
              <a:lnSpc>
                <a:spcPct val="90000"/>
              </a:lnSpc>
              <a:tabLst>
                <a:tab algn="l" pos="0"/>
              </a:tabLst>
            </a:pPr>
            <a:r>
              <a:rPr b="0" lang="en-US" sz="1600" spc="-1" strike="noStrike">
                <a:solidFill>
                  <a:srgbClr val="465562"/>
                </a:solidFill>
                <a:latin typeface="Times New Roman"/>
                <a:ea typeface="Microsoft JhengHei UI"/>
              </a:rPr>
              <a:t>National Taiwan Ocean University</a:t>
            </a:r>
            <a:endParaRPr b="0" lang="en-US" sz="1600" spc="-1" strike="noStrike">
              <a:latin typeface="Arial"/>
            </a:endParaRPr>
          </a:p>
        </p:txBody>
      </p:sp>
      <p:sp>
        <p:nvSpPr>
          <p:cNvPr id="223" name="TextShape 3"/>
          <p:cNvSpPr txBox="1"/>
          <p:nvPr/>
        </p:nvSpPr>
        <p:spPr>
          <a:xfrm>
            <a:off x="1822320" y="3124080"/>
            <a:ext cx="7092720" cy="761760"/>
          </a:xfrm>
          <a:prstGeom prst="rect">
            <a:avLst/>
          </a:prstGeom>
          <a:noFill/>
          <a:ln w="0">
            <a:noFill/>
          </a:ln>
        </p:spPr>
        <p:txBody>
          <a:bodyPr>
            <a:noAutofit/>
          </a:bodyPr>
          <a:p>
            <a:endParaRPr b="0" lang="en-US" sz="2400" spc="-1" strike="noStrike">
              <a:solidFill>
                <a:srgbClr val="465562"/>
              </a:solidFill>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Queue:</a:t>
            </a:r>
            <a:r>
              <a:rPr b="0" lang="en-US" sz="2400" spc="-1" strike="noStrike">
                <a:solidFill>
                  <a:srgbClr val="465562"/>
                </a:solidFill>
                <a:latin typeface="Times New Roman"/>
                <a:ea typeface="Microsoft JhengHei UI"/>
              </a:rPr>
              <a:t> A list in which entries are removed at the head and are inserted at the tail.</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FIFO:</a:t>
            </a:r>
            <a:r>
              <a:rPr b="0" lang="en-US" sz="2400" spc="-1" strike="noStrike">
                <a:solidFill>
                  <a:srgbClr val="465562"/>
                </a:solidFill>
                <a:latin typeface="Times New Roman"/>
                <a:ea typeface="Microsoft JhengHei UI"/>
              </a:rPr>
              <a:t> First-in-first-out.</a:t>
            </a:r>
            <a:endParaRPr b="0" lang="en-US" sz="2400" spc="-1" strike="noStrike">
              <a:solidFill>
                <a:srgbClr val="465562"/>
              </a:solidFill>
              <a:latin typeface="Times New Roman"/>
            </a:endParaRPr>
          </a:p>
          <a:p>
            <a:pPr>
              <a:lnSpc>
                <a:spcPct val="90000"/>
              </a:lnSpc>
              <a:spcBef>
                <a:spcPts val="1400"/>
              </a:spcBef>
              <a:tabLst>
                <a:tab algn="l" pos="0"/>
              </a:tabLst>
            </a:pPr>
            <a:endParaRPr b="0" lang="en-US" sz="2400" spc="-1" strike="noStrike">
              <a:solidFill>
                <a:srgbClr val="465562"/>
              </a:solidFill>
              <a:latin typeface="Times New Roman"/>
            </a:endParaRPr>
          </a:p>
        </p:txBody>
      </p:sp>
      <p:sp>
        <p:nvSpPr>
          <p:cNvPr id="26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Queues</a:t>
            </a:r>
            <a:endParaRPr b="0" lang="en-US" sz="3200" spc="-1" strike="noStrike">
              <a:solidFill>
                <a:srgbClr val="465562"/>
              </a:solidFill>
              <a:latin typeface="Arial"/>
            </a:endParaRPr>
          </a:p>
        </p:txBody>
      </p:sp>
      <p:sp>
        <p:nvSpPr>
          <p:cNvPr id="26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6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6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B32AF52-2D20-4FA8-81D7-1A5A6DAF862D}"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1195560" y="1600200"/>
            <a:ext cx="7338600" cy="4800240"/>
          </a:xfrm>
          <a:prstGeom prst="rect">
            <a:avLst/>
          </a:prstGeom>
          <a:noFill/>
          <a:ln w="0">
            <a:noFill/>
          </a:ln>
        </p:spPr>
        <p:txBody>
          <a:bodyPr>
            <a:norm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Tree:</a:t>
            </a:r>
            <a:r>
              <a:rPr b="0" lang="en-US" sz="2400" spc="-1" strike="noStrike">
                <a:solidFill>
                  <a:srgbClr val="465562"/>
                </a:solidFill>
                <a:latin typeface="Times New Roman"/>
                <a:ea typeface="Microsoft JhengHei UI"/>
              </a:rPr>
              <a:t> A collection of data whose entries have a hierarchical organization.</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Node:</a:t>
            </a:r>
            <a:r>
              <a:rPr b="0" lang="en-US" sz="2400" spc="-1" strike="noStrike">
                <a:solidFill>
                  <a:srgbClr val="465562"/>
                </a:solidFill>
                <a:latin typeface="Times New Roman"/>
                <a:ea typeface="Microsoft JhengHei UI"/>
              </a:rPr>
              <a:t> An entry in a tree.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Root node:</a:t>
            </a:r>
            <a:r>
              <a:rPr b="0" lang="en-US" sz="2400" spc="-1" strike="noStrike">
                <a:solidFill>
                  <a:srgbClr val="465562"/>
                </a:solidFill>
                <a:latin typeface="Times New Roman"/>
                <a:ea typeface="Microsoft JhengHei UI"/>
              </a:rPr>
              <a:t> The node at the top.</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Terminal</a:t>
            </a:r>
            <a:r>
              <a:rPr b="0" lang="en-US" sz="2400" spc="-1" strike="noStrike">
                <a:solidFill>
                  <a:srgbClr val="465562"/>
                </a:solidFill>
                <a:latin typeface="Times New Roman"/>
                <a:ea typeface="Microsoft JhengHei UI"/>
              </a:rPr>
              <a:t> or </a:t>
            </a:r>
            <a:r>
              <a:rPr b="1" lang="en-US" sz="2400" spc="-1" strike="noStrike">
                <a:solidFill>
                  <a:srgbClr val="465562"/>
                </a:solidFill>
                <a:latin typeface="Times New Roman"/>
                <a:ea typeface="Microsoft JhengHei UI"/>
              </a:rPr>
              <a:t>leaf</a:t>
            </a:r>
            <a:r>
              <a:rPr b="0" lang="en-US" sz="2400" spc="-1" strike="noStrike">
                <a:solidFill>
                  <a:srgbClr val="465562"/>
                </a:solidFill>
                <a:latin typeface="Times New Roman"/>
                <a:ea typeface="Microsoft JhengHei UI"/>
              </a:rPr>
              <a:t> </a:t>
            </a:r>
            <a:r>
              <a:rPr b="1" lang="en-US" sz="2400" spc="-1" strike="noStrike">
                <a:solidFill>
                  <a:srgbClr val="465562"/>
                </a:solidFill>
                <a:latin typeface="Times New Roman"/>
                <a:ea typeface="Microsoft JhengHei UI"/>
              </a:rPr>
              <a:t>node:</a:t>
            </a:r>
            <a:r>
              <a:rPr b="0" lang="en-US" sz="2400" spc="-1" strike="noStrike">
                <a:solidFill>
                  <a:srgbClr val="465562"/>
                </a:solidFill>
                <a:latin typeface="Times New Roman"/>
                <a:ea typeface="Microsoft JhengHei UI"/>
              </a:rPr>
              <a:t> A node at the bottom.</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Parent:</a:t>
            </a:r>
            <a:r>
              <a:rPr b="0" lang="en-US" sz="2400" spc="-1" strike="noStrike">
                <a:solidFill>
                  <a:srgbClr val="465562"/>
                </a:solidFill>
                <a:latin typeface="Times New Roman"/>
                <a:ea typeface="Microsoft JhengHei UI"/>
              </a:rPr>
              <a:t> The node immediately above a specified node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Child:</a:t>
            </a:r>
            <a:r>
              <a:rPr b="0" lang="en-US" sz="2400" spc="-1" strike="noStrike">
                <a:solidFill>
                  <a:srgbClr val="465562"/>
                </a:solidFill>
                <a:latin typeface="Times New Roman"/>
                <a:ea typeface="Microsoft JhengHei UI"/>
              </a:rPr>
              <a:t> A node immediately below a specified node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Ancestor:</a:t>
            </a:r>
            <a:r>
              <a:rPr b="0" lang="en-US" sz="2400" spc="-1" strike="noStrike">
                <a:solidFill>
                  <a:srgbClr val="465562"/>
                </a:solidFill>
                <a:latin typeface="Times New Roman"/>
                <a:ea typeface="Microsoft JhengHei UI"/>
              </a:rPr>
              <a:t> Parent, parent of parent, etc.</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Descendent:</a:t>
            </a:r>
            <a:r>
              <a:rPr b="0" lang="en-US" sz="2400" spc="-1" strike="noStrike">
                <a:solidFill>
                  <a:srgbClr val="465562"/>
                </a:solidFill>
                <a:latin typeface="Times New Roman"/>
                <a:ea typeface="Microsoft JhengHei UI"/>
              </a:rPr>
              <a:t> Child, child of child, etc.</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Siblings:</a:t>
            </a:r>
            <a:r>
              <a:rPr b="0" lang="en-US" sz="2400" spc="-1" strike="noStrike">
                <a:solidFill>
                  <a:srgbClr val="465562"/>
                </a:solidFill>
                <a:latin typeface="Times New Roman"/>
                <a:ea typeface="Microsoft JhengHei UI"/>
              </a:rPr>
              <a:t> Nodes sharing a common parent.</a:t>
            </a:r>
            <a:endParaRPr b="0" lang="en-US" sz="2400" spc="-1" strike="noStrike">
              <a:solidFill>
                <a:srgbClr val="465562"/>
              </a:solidFill>
              <a:latin typeface="Times New Roman"/>
            </a:endParaRPr>
          </a:p>
          <a:p>
            <a:pPr marL="246960" indent="-246600">
              <a:lnSpc>
                <a:spcPct val="90000"/>
              </a:lnSpc>
              <a:spcBef>
                <a:spcPts val="1400"/>
              </a:spcBef>
              <a:tabLst>
                <a:tab algn="l" pos="0"/>
              </a:tabLst>
            </a:pPr>
            <a:endParaRPr b="0" lang="en-US" sz="2400" spc="-1" strike="noStrike">
              <a:solidFill>
                <a:srgbClr val="465562"/>
              </a:solidFill>
              <a:latin typeface="Times New Roman"/>
            </a:endParaRPr>
          </a:p>
          <a:p>
            <a:pPr>
              <a:lnSpc>
                <a:spcPct val="90000"/>
              </a:lnSpc>
              <a:spcBef>
                <a:spcPts val="1400"/>
              </a:spcBef>
              <a:tabLst>
                <a:tab algn="l" pos="0"/>
              </a:tabLst>
            </a:pPr>
            <a:endParaRPr b="0" lang="en-US" sz="2400" spc="-1" strike="noStrike">
              <a:solidFill>
                <a:srgbClr val="465562"/>
              </a:solidFill>
              <a:latin typeface="Times New Roman"/>
            </a:endParaRPr>
          </a:p>
        </p:txBody>
      </p:sp>
      <p:sp>
        <p:nvSpPr>
          <p:cNvPr id="26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a Tree</a:t>
            </a:r>
            <a:endParaRPr b="0" lang="en-US" sz="3200" spc="-1" strike="noStrike">
              <a:solidFill>
                <a:srgbClr val="465562"/>
              </a:solidFill>
              <a:latin typeface="Arial"/>
            </a:endParaRPr>
          </a:p>
        </p:txBody>
      </p:sp>
      <p:sp>
        <p:nvSpPr>
          <p:cNvPr id="26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6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6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A320EAF6-2586-4401-BD57-D344BFF17DA7}"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Binary tree:</a:t>
            </a:r>
            <a:r>
              <a:rPr b="0" lang="en-US" sz="2400" spc="-1" strike="noStrike">
                <a:solidFill>
                  <a:srgbClr val="465562"/>
                </a:solidFill>
                <a:latin typeface="Times New Roman"/>
                <a:ea typeface="Microsoft JhengHei UI"/>
              </a:rPr>
              <a:t> A tree in which every node has at most two children.</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Full Binary Tree</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Complete Binary tree</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Depth:</a:t>
            </a:r>
            <a:r>
              <a:rPr b="0" lang="en-US" sz="2400" spc="-1" strike="noStrike">
                <a:solidFill>
                  <a:srgbClr val="465562"/>
                </a:solidFill>
                <a:latin typeface="Times New Roman"/>
                <a:ea typeface="Microsoft JhengHei UI"/>
              </a:rPr>
              <a:t> The number of nodes in longest path from root to leaf.</a:t>
            </a:r>
            <a:endParaRPr b="0" lang="en-US" sz="2400" spc="-1" strike="noStrike">
              <a:solidFill>
                <a:srgbClr val="465562"/>
              </a:solidFill>
              <a:latin typeface="Times New Roman"/>
            </a:endParaRPr>
          </a:p>
        </p:txBody>
      </p:sp>
      <p:sp>
        <p:nvSpPr>
          <p:cNvPr id="27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a Tree </a:t>
            </a:r>
            <a:r>
              <a:rPr b="0" lang="en-US" sz="2800" spc="-1" strike="noStrike">
                <a:solidFill>
                  <a:srgbClr val="344049"/>
                </a:solidFill>
                <a:latin typeface="Times New Roman"/>
                <a:ea typeface="Microsoft JhengHei UI"/>
              </a:rPr>
              <a:t>(continued)</a:t>
            </a:r>
            <a:endParaRPr b="0" lang="en-US" sz="2800" spc="-1" strike="noStrike">
              <a:solidFill>
                <a:srgbClr val="465562"/>
              </a:solidFill>
              <a:latin typeface="Arial"/>
            </a:endParaRPr>
          </a:p>
        </p:txBody>
      </p:sp>
      <p:sp>
        <p:nvSpPr>
          <p:cNvPr id="27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7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7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6E6CDB00-05BF-4652-A4C5-7E0403956742}"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Tree Terminology</a:t>
            </a:r>
            <a:endParaRPr b="0" lang="en-US" sz="3200" spc="-1" strike="noStrike">
              <a:solidFill>
                <a:srgbClr val="465562"/>
              </a:solidFill>
              <a:latin typeface="Arial"/>
            </a:endParaRPr>
          </a:p>
        </p:txBody>
      </p:sp>
      <p:sp>
        <p:nvSpPr>
          <p:cNvPr id="27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7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7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6E487DA-C793-4F8D-B38E-4EB252427BFE}"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pic>
        <p:nvPicPr>
          <p:cNvPr id="279" name="Picture 3" descr="At the top of the drawing a square is labeled root node. From this root node, are three similar squares, which branch into terminal nodes. One of these squares branches into a similar square before branching into a terminal node. A group of nodes and terminal notes is designated as a subtree because it contains a root node that branches. A different group of 2 nodes, terminal nodes, are designated as siblings, as they are on the same level and are branches from a single node."/>
          <p:cNvPicPr/>
          <p:nvPr/>
        </p:nvPicPr>
        <p:blipFill>
          <a:blip r:embed="rId1"/>
          <a:stretch/>
        </p:blipFill>
        <p:spPr>
          <a:xfrm>
            <a:off x="1348560" y="1752480"/>
            <a:ext cx="7033320" cy="44960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Abstraction</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Shield </a:t>
            </a:r>
            <a:r>
              <a:rPr b="0" i="1" lang="en-US" sz="2000" spc="-1" strike="noStrike">
                <a:solidFill>
                  <a:srgbClr val="465562"/>
                </a:solidFill>
                <a:latin typeface="Times New Roman"/>
                <a:ea typeface="Microsoft JhengHei UI"/>
              </a:rPr>
              <a:t>users </a:t>
            </a:r>
            <a:r>
              <a:rPr b="0" lang="en-US" sz="2000" spc="-1" strike="noStrike">
                <a:solidFill>
                  <a:srgbClr val="465562"/>
                </a:solidFill>
                <a:latin typeface="Times New Roman"/>
                <a:ea typeface="Microsoft JhengHei UI"/>
              </a:rPr>
              <a:t>(application software) from details of actual data storage.</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Static vs. Dynamic Structure</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Does the shape and size change over time?</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Pointer</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A storage area that encodes an address where data is stored</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Later used to access the data.</a:t>
            </a:r>
            <a:endParaRPr b="0" lang="en-US" sz="2000" spc="-1" strike="noStrike">
              <a:solidFill>
                <a:srgbClr val="465562"/>
              </a:solidFill>
              <a:latin typeface="Times New Roman"/>
            </a:endParaRPr>
          </a:p>
          <a:p>
            <a:pPr marL="365760">
              <a:lnSpc>
                <a:spcPct val="90000"/>
              </a:lnSpc>
              <a:spcBef>
                <a:spcPts val="601"/>
              </a:spcBef>
              <a:tabLst>
                <a:tab algn="l" pos="0"/>
              </a:tabLst>
            </a:pPr>
            <a:endParaRPr b="0" lang="en-US" sz="2000" spc="-1" strike="noStrike">
              <a:solidFill>
                <a:srgbClr val="465562"/>
              </a:solidFill>
              <a:latin typeface="Times New Roman"/>
            </a:endParaRPr>
          </a:p>
        </p:txBody>
      </p:sp>
      <p:sp>
        <p:nvSpPr>
          <p:cNvPr id="28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Related Concepts</a:t>
            </a:r>
            <a:endParaRPr b="0" lang="en-US" sz="3200" spc="-1" strike="noStrike">
              <a:solidFill>
                <a:srgbClr val="465562"/>
              </a:solidFill>
              <a:latin typeface="Arial"/>
            </a:endParaRPr>
          </a:p>
        </p:txBody>
      </p:sp>
      <p:sp>
        <p:nvSpPr>
          <p:cNvPr id="28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8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8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630086C6-A5F7-4963-B2F8-50A55E7D4A4B}"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Novels Arranged by Title but Linked According to Authorship</a:t>
            </a:r>
            <a:endParaRPr b="0" lang="en-US" sz="3200" spc="-1" strike="noStrike">
              <a:solidFill>
                <a:srgbClr val="465562"/>
              </a:solidFill>
              <a:latin typeface="Arial"/>
            </a:endParaRPr>
          </a:p>
        </p:txBody>
      </p:sp>
      <p:sp>
        <p:nvSpPr>
          <p:cNvPr id="28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8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8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232E0BF1-772E-4E7A-95B2-DFC724924A4D}"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pic>
        <p:nvPicPr>
          <p:cNvPr id="289" name="Picture 3" descr="Three titles of books, by Ernest Hemingway, are divided into blocks. Each block has a rectangle labeled Pointer. A Farewell to Arms, has a pointer to For Whom the Bell Tolls, which has a pointer to the title The Sun Also Rises. From this final block, the pointer indicates the first title in the group of books, A Farewell to Arms."/>
          <p:cNvPicPr/>
          <p:nvPr/>
        </p:nvPicPr>
        <p:blipFill>
          <a:blip r:embed="rId1"/>
          <a:stretch/>
        </p:blipFill>
        <p:spPr>
          <a:xfrm>
            <a:off x="1152720" y="3048120"/>
            <a:ext cx="7126920" cy="18284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Memory address of a particular cell can be computed.</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Row-major order</a:t>
            </a:r>
            <a:r>
              <a:rPr b="0" lang="en-US" sz="2400" spc="-1" strike="noStrike">
                <a:solidFill>
                  <a:srgbClr val="465562"/>
                </a:solidFill>
                <a:latin typeface="Times New Roman"/>
                <a:ea typeface="Microsoft JhengHei UI"/>
              </a:rPr>
              <a:t> versus </a:t>
            </a:r>
            <a:r>
              <a:rPr b="1" lang="en-US" sz="2400" spc="-1" strike="noStrike">
                <a:solidFill>
                  <a:srgbClr val="465562"/>
                </a:solidFill>
                <a:latin typeface="Times New Roman"/>
                <a:ea typeface="Microsoft JhengHei UI"/>
              </a:rPr>
              <a:t>column major order</a:t>
            </a:r>
            <a:r>
              <a:rPr b="0" lang="en-US" sz="2400" spc="-1" strike="noStrike">
                <a:solidFill>
                  <a:srgbClr val="465562"/>
                </a:solidFill>
                <a:latin typeface="Times New Roman"/>
                <a:ea typeface="Microsoft JhengHei UI"/>
              </a:rPr>
              <a:t>.</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Address polynomial.</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29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Arrays</a:t>
            </a:r>
            <a:endParaRPr b="0" lang="en-US" sz="3200" spc="-1" strike="noStrike">
              <a:solidFill>
                <a:srgbClr val="465562"/>
              </a:solidFill>
              <a:latin typeface="Arial"/>
            </a:endParaRPr>
          </a:p>
        </p:txBody>
      </p:sp>
      <p:sp>
        <p:nvSpPr>
          <p:cNvPr id="29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9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9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80D30991-AED0-4F11-95A6-EB48A90CC483}"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The Array of Temperature Readings Stored in Memory Starting at Address </a:t>
            </a:r>
            <a:r>
              <a:rPr b="0" lang="en-US" sz="3200" spc="-1" strike="noStrike">
                <a:solidFill>
                  <a:srgbClr val="344049"/>
                </a:solidFill>
                <a:latin typeface="Lucida Console"/>
                <a:ea typeface="Microsoft JhengHei UI"/>
              </a:rPr>
              <a:t>x</a:t>
            </a:r>
            <a:endParaRPr b="0" lang="en-US" sz="3200" spc="-1" strike="noStrike">
              <a:solidFill>
                <a:srgbClr val="465562"/>
              </a:solidFill>
              <a:latin typeface="Arial"/>
            </a:endParaRPr>
          </a:p>
        </p:txBody>
      </p:sp>
      <p:sp>
        <p:nvSpPr>
          <p:cNvPr id="29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9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9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A9FE2953-9725-4C98-92C0-B277E595B28C}" type="slidenum">
              <a:rPr b="0" lang="en-US" sz="800" spc="-1" strike="noStrike">
                <a:solidFill>
                  <a:srgbClr val="00b050"/>
                </a:solidFill>
                <a:latin typeface="Microsoft JhengHei UI"/>
                <a:ea typeface="Microsoft JhengHei UI"/>
              </a:rPr>
              <a:t>11</a:t>
            </a:fld>
            <a:endParaRPr b="0" lang="en-US" sz="800" spc="-1" strike="noStrike">
              <a:latin typeface="Times New Roman"/>
            </a:endParaRPr>
          </a:p>
        </p:txBody>
      </p:sp>
      <p:pic>
        <p:nvPicPr>
          <p:cNvPr id="299" name="Picture 3" descr="The addresses are as follows. x, x + 1, x + 2, x + 3, x + 4, x + 5, x + 6. The readings for the first four blocks are as follows. Readings left bracket 1 right bracket, Readings left bracket 2 right bracket, Readings left bracket 3 right bracket, Readings left bracket 4 right bracket. There is an indication that the memory cells continue from and on past the diagramed and labeled portion."/>
          <p:cNvPicPr/>
          <p:nvPr/>
        </p:nvPicPr>
        <p:blipFill>
          <a:blip r:embed="rId1"/>
          <a:stretch/>
        </p:blipFill>
        <p:spPr>
          <a:xfrm>
            <a:off x="1600200" y="2680920"/>
            <a:ext cx="6629040" cy="26794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A Two-dimensional Array with Four Rows and Five Columns Stored in Row Major Order</a:t>
            </a:r>
            <a:endParaRPr b="0" lang="en-US" sz="3200" spc="-1" strike="noStrike">
              <a:solidFill>
                <a:srgbClr val="465562"/>
              </a:solidFill>
              <a:latin typeface="Arial"/>
            </a:endParaRPr>
          </a:p>
        </p:txBody>
      </p:sp>
      <p:sp>
        <p:nvSpPr>
          <p:cNvPr id="30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0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0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64547F0-5F4D-46F8-8C6C-2DC88A7EC37D}"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04" name="Picture 3" descr="Four rows on a horizontal bar are shown in order, and labeled, Row 1, Row 2, Row 3, and Row 4. Each of the Rows is broken up into 5 columns. This horizontal bar is labeled Machine’s memory. A conceptual array is diagramed as a stack of Row 1, through Row 4, again with each row broken up into 5 columns each. On Row 3, the fourth segment is highlighted in both the machine’s memory and conceptual array, and labeled Entry from fourth column in row 3."/>
          <p:cNvPicPr/>
          <p:nvPr/>
        </p:nvPicPr>
        <p:blipFill>
          <a:blip r:embed="rId1"/>
          <a:stretch/>
        </p:blipFill>
        <p:spPr>
          <a:xfrm>
            <a:off x="1342440" y="2286000"/>
            <a:ext cx="6887880" cy="33523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Fields can be stored one after the other in a contiguous block:</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Memory cell address of each field can be computed.</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Fields can be stored in separate locations identified by pointers.</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30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Aggregates</a:t>
            </a:r>
            <a:endParaRPr b="0" lang="en-US" sz="3200" spc="-1" strike="noStrike">
              <a:solidFill>
                <a:srgbClr val="465562"/>
              </a:solidFill>
              <a:latin typeface="Arial"/>
            </a:endParaRPr>
          </a:p>
        </p:txBody>
      </p:sp>
      <p:sp>
        <p:nvSpPr>
          <p:cNvPr id="30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0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0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61AAA148-59F3-4183-8F31-160CF356E449}"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199160" y="1600200"/>
            <a:ext cx="7868160" cy="2653560"/>
          </a:xfrm>
          <a:prstGeom prst="rect">
            <a:avLst/>
          </a:prstGeom>
          <a:noFill/>
          <a:ln w="0">
            <a:noFill/>
          </a:ln>
        </p:spPr>
        <p:txBody>
          <a:bodyPr anchor="b">
            <a:noAutofit/>
          </a:bodyPr>
          <a:p>
            <a:pPr>
              <a:lnSpc>
                <a:spcPct val="90000"/>
              </a:lnSpc>
            </a:pPr>
            <a:r>
              <a:rPr b="1" lang="en-US" sz="4000" spc="-1" strike="noStrike">
                <a:solidFill>
                  <a:srgbClr val="344049"/>
                </a:solidFill>
                <a:latin typeface="Times New Roman"/>
                <a:ea typeface="Microsoft JhengHei UI"/>
              </a:rPr>
              <a:t>Chapter 8:  Data Abstractions</a:t>
            </a:r>
            <a:endParaRPr b="0" lang="en-US" sz="4000" spc="-1" strike="noStrike">
              <a:solidFill>
                <a:srgbClr val="465562"/>
              </a:solidFill>
              <a:latin typeface="Arial"/>
            </a:endParaRPr>
          </a:p>
        </p:txBody>
      </p:sp>
      <p:sp>
        <p:nvSpPr>
          <p:cNvPr id="225" name="TextShape 2"/>
          <p:cNvSpPr txBox="1"/>
          <p:nvPr/>
        </p:nvSpPr>
        <p:spPr>
          <a:xfrm>
            <a:off x="1199160" y="4495680"/>
            <a:ext cx="6115680" cy="1066320"/>
          </a:xfrm>
          <a:prstGeom prst="rect">
            <a:avLst/>
          </a:prstGeom>
          <a:noFill/>
          <a:ln w="0">
            <a:noFill/>
          </a:ln>
        </p:spPr>
        <p:txBody>
          <a:bodyPr>
            <a:normAutofit fontScale="27000"/>
          </a:bodyPr>
          <a:p>
            <a:pPr>
              <a:lnSpc>
                <a:spcPct val="90000"/>
              </a:lnSpc>
              <a:tabLst>
                <a:tab algn="l" pos="0"/>
              </a:tabLst>
            </a:pPr>
            <a:r>
              <a:rPr b="0" lang="en-US" sz="2000" spc="-1" strike="noStrike">
                <a:solidFill>
                  <a:srgbClr val="ffffff"/>
                </a:solidFill>
                <a:latin typeface="Times New Roman"/>
                <a:ea typeface="Microsoft JhengHei UI"/>
              </a:rPr>
              <a:t>LIFO (Last In, First Out)  Also called a "stack".</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FIFO (First In, First Out)  Also called a "queue".</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FISH (First In, Still Here)  Also called a "hung printer".</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FIGL (First In, Got Lost)  Also called a bureaucracy.</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LIGL (Last In, Got Lost)  Also called a "streams module".</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FIGO (First In, Garbage Out)  Also called a "random number generator".</a:t>
            </a:r>
            <a:endParaRPr b="0" lang="en-US" sz="2000" spc="-1" strike="noStrike">
              <a:solidFill>
                <a:srgbClr val="465562"/>
              </a:solidFill>
              <a:latin typeface="Times New Roman"/>
            </a:endParaRPr>
          </a:p>
          <a:p>
            <a:pPr>
              <a:lnSpc>
                <a:spcPct val="90000"/>
              </a:lnSpc>
              <a:tabLst>
                <a:tab algn="l" pos="0"/>
              </a:tabLst>
            </a:pPr>
            <a:r>
              <a:rPr b="0" lang="en-US" sz="2000" spc="-1" strike="noStrike">
                <a:solidFill>
                  <a:srgbClr val="ffffff"/>
                </a:solidFill>
                <a:latin typeface="Times New Roman"/>
                <a:ea typeface="Microsoft JhengHei UI"/>
              </a:rPr>
              <a:t>GHNW (Got Here, Now What?)  Also called a "longjmp botch".</a:t>
            </a:r>
            <a:endParaRPr b="0" lang="en-US" sz="2000" spc="-1" strike="noStrike">
              <a:solidFill>
                <a:srgbClr val="465562"/>
              </a:solidFill>
              <a:latin typeface="Times New Roman"/>
            </a:endParaRPr>
          </a:p>
        </p:txBody>
      </p:sp>
      <p:pic>
        <p:nvPicPr>
          <p:cNvPr id="226" name="Picture 6" descr="https://encrypted-tbn2.gstatic.com/images?q=tbn:ANd9GcRfUifqNV_zXCydDxnAfvqiSoBbs_9uahUzgNj7rxkK0z1DZhj51w"/>
          <p:cNvPicPr/>
          <p:nvPr/>
        </p:nvPicPr>
        <p:blipFill>
          <a:blip r:embed="rId1"/>
          <a:stretch/>
        </p:blipFill>
        <p:spPr>
          <a:xfrm>
            <a:off x="1143000" y="5638680"/>
            <a:ext cx="2038680" cy="1218960"/>
          </a:xfrm>
          <a:prstGeom prst="rect">
            <a:avLst/>
          </a:prstGeom>
          <a:ln w="0">
            <a:noFill/>
          </a:ln>
        </p:spPr>
      </p:pic>
      <p:pic>
        <p:nvPicPr>
          <p:cNvPr id="227" name="Picture 12" descr="https://courses.csail.mit.edu/6.851/spring12/illus.png"/>
          <p:cNvPicPr/>
          <p:nvPr/>
        </p:nvPicPr>
        <p:blipFill>
          <a:blip r:embed="rId2"/>
          <a:stretch/>
        </p:blipFill>
        <p:spPr>
          <a:xfrm>
            <a:off x="3200400" y="5638680"/>
            <a:ext cx="1493280" cy="1218960"/>
          </a:xfrm>
          <a:prstGeom prst="rect">
            <a:avLst/>
          </a:prstGeom>
          <a:ln w="0">
            <a:noFill/>
          </a:ln>
        </p:spPr>
      </p:pic>
      <p:pic>
        <p:nvPicPr>
          <p:cNvPr id="228" name="Picture 14" descr="http://www.milbo.users.sonic.net/ra/jit-data-structures-03-lores.jpg"/>
          <p:cNvPicPr/>
          <p:nvPr/>
        </p:nvPicPr>
        <p:blipFill>
          <a:blip r:embed="rId3"/>
          <a:stretch/>
        </p:blipFill>
        <p:spPr>
          <a:xfrm>
            <a:off x="7196760" y="5638680"/>
            <a:ext cx="1641960" cy="1218960"/>
          </a:xfrm>
          <a:prstGeom prst="rect">
            <a:avLst/>
          </a:prstGeom>
          <a:ln w="0">
            <a:noFill/>
          </a:ln>
        </p:spPr>
      </p:pic>
      <p:pic>
        <p:nvPicPr>
          <p:cNvPr id="229" name="Picture 16" descr="http://s.radar.oreilly.com/wp-files/5/2013/03/redis-data-structures.png"/>
          <p:cNvPicPr/>
          <p:nvPr/>
        </p:nvPicPr>
        <p:blipFill>
          <a:blip r:embed="rId4"/>
          <a:stretch/>
        </p:blipFill>
        <p:spPr>
          <a:xfrm>
            <a:off x="4724280" y="5638680"/>
            <a:ext cx="2448000" cy="12189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the Aggregate Type </a:t>
            </a:r>
            <a:r>
              <a:rPr b="0" lang="en-US" sz="3200" spc="-1" strike="noStrike">
                <a:solidFill>
                  <a:srgbClr val="344049"/>
                </a:solidFill>
                <a:latin typeface="Lucida Console"/>
                <a:ea typeface="Microsoft JhengHei UI"/>
              </a:rPr>
              <a:t>Employee</a:t>
            </a:r>
            <a:endParaRPr b="0" lang="en-US" sz="3200" spc="-1" strike="noStrike">
              <a:solidFill>
                <a:srgbClr val="465562"/>
              </a:solidFill>
              <a:latin typeface="Arial"/>
            </a:endParaRPr>
          </a:p>
        </p:txBody>
      </p:sp>
      <p:sp>
        <p:nvSpPr>
          <p:cNvPr id="31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1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1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FF4C778B-75D9-4CC2-8330-063DACCA73D0}"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14" name="Picture 5" descr=""/>
          <p:cNvPicPr/>
          <p:nvPr/>
        </p:nvPicPr>
        <p:blipFill>
          <a:blip r:embed="rId1"/>
          <a:stretch/>
        </p:blipFill>
        <p:spPr>
          <a:xfrm>
            <a:off x="2086200" y="1614600"/>
            <a:ext cx="5556600" cy="47710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Contiguous list:</a:t>
            </a:r>
            <a:r>
              <a:rPr b="0" lang="en-US" sz="2400" spc="-1" strike="noStrike">
                <a:solidFill>
                  <a:srgbClr val="465562"/>
                </a:solidFill>
                <a:latin typeface="Times New Roman"/>
                <a:ea typeface="Microsoft JhengHei UI"/>
              </a:rPr>
              <a:t> List in which entries are stored in an array.</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Linked list:</a:t>
            </a:r>
            <a:r>
              <a:rPr b="0" lang="en-US" sz="2400" spc="-1" strike="noStrike">
                <a:solidFill>
                  <a:srgbClr val="465562"/>
                </a:solidFill>
                <a:latin typeface="Times New Roman"/>
                <a:ea typeface="Microsoft JhengHei UI"/>
              </a:rPr>
              <a:t> List in which entries are linked by pointers.</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1" lang="en-US" sz="2000" spc="-1" strike="noStrike">
                <a:solidFill>
                  <a:srgbClr val="465562"/>
                </a:solidFill>
                <a:latin typeface="Times New Roman"/>
                <a:ea typeface="Microsoft JhengHei UI"/>
              </a:rPr>
              <a:t>Head pointer:</a:t>
            </a:r>
            <a:r>
              <a:rPr b="0" lang="en-US" sz="2000" spc="-1" strike="noStrike">
                <a:solidFill>
                  <a:srgbClr val="465562"/>
                </a:solidFill>
                <a:latin typeface="Times New Roman"/>
                <a:ea typeface="Microsoft JhengHei UI"/>
              </a:rPr>
              <a:t> Pointer to first entry in list.</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1" lang="en-US" sz="2000" spc="-1" strike="noStrike">
                <a:solidFill>
                  <a:srgbClr val="465562"/>
                </a:solidFill>
                <a:latin typeface="Times New Roman"/>
                <a:ea typeface="Microsoft JhengHei UI"/>
              </a:rPr>
              <a:t>null:</a:t>
            </a:r>
            <a:r>
              <a:rPr b="0" lang="en-US" sz="2000" spc="-1" strike="noStrike">
                <a:solidFill>
                  <a:srgbClr val="465562"/>
                </a:solidFill>
                <a:latin typeface="Times New Roman"/>
                <a:ea typeface="Microsoft JhengHei UI"/>
              </a:rPr>
              <a:t> A “non-pointer” value used to indicate end of list .</a:t>
            </a:r>
            <a:endParaRPr b="0" lang="en-US" sz="2000" spc="-1" strike="noStrike">
              <a:solidFill>
                <a:srgbClr val="465562"/>
              </a:solidFill>
              <a:latin typeface="Times New Roman"/>
            </a:endParaRPr>
          </a:p>
          <a:p>
            <a:pPr>
              <a:lnSpc>
                <a:spcPct val="90000"/>
              </a:lnSpc>
              <a:spcBef>
                <a:spcPts val="1400"/>
              </a:spcBef>
            </a:pPr>
            <a:endParaRPr b="0" lang="en-US" sz="2000" spc="-1" strike="noStrike">
              <a:solidFill>
                <a:srgbClr val="465562"/>
              </a:solidFill>
              <a:latin typeface="Times New Roman"/>
            </a:endParaRPr>
          </a:p>
        </p:txBody>
      </p:sp>
      <p:sp>
        <p:nvSpPr>
          <p:cNvPr id="31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Lists</a:t>
            </a:r>
            <a:endParaRPr b="0" lang="en-US" sz="3200" spc="-1" strike="noStrike">
              <a:solidFill>
                <a:srgbClr val="465562"/>
              </a:solidFill>
              <a:latin typeface="Arial"/>
            </a:endParaRPr>
          </a:p>
        </p:txBody>
      </p:sp>
      <p:sp>
        <p:nvSpPr>
          <p:cNvPr id="31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1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1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EEC7DD19-1781-4BAA-8D53-E368482B7F91}"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Names Stored in Memory as a Contiguous List</a:t>
            </a:r>
            <a:endParaRPr b="0" lang="en-US" sz="3200" spc="-1" strike="noStrike">
              <a:solidFill>
                <a:srgbClr val="465562"/>
              </a:solidFill>
              <a:latin typeface="Arial"/>
            </a:endParaRPr>
          </a:p>
        </p:txBody>
      </p:sp>
      <p:sp>
        <p:nvSpPr>
          <p:cNvPr id="32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2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2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CC7482FC-7F9E-47A6-89D7-72652E06C53C}"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24" name="Picture 3" descr=""/>
          <p:cNvPicPr/>
          <p:nvPr/>
        </p:nvPicPr>
        <p:blipFill>
          <a:blip r:embed="rId1"/>
          <a:stretch/>
        </p:blipFill>
        <p:spPr>
          <a:xfrm>
            <a:off x="1268640" y="2971800"/>
            <a:ext cx="7192440" cy="20570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The Structure of a Linked List</a:t>
            </a:r>
            <a:endParaRPr b="0" lang="en-US" sz="3200" spc="-1" strike="noStrike">
              <a:solidFill>
                <a:srgbClr val="465562"/>
              </a:solidFill>
              <a:latin typeface="Arial"/>
            </a:endParaRPr>
          </a:p>
        </p:txBody>
      </p:sp>
      <p:sp>
        <p:nvSpPr>
          <p:cNvPr id="32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2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2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DDB5542-CA3B-41B9-A1B4-5AAA2C2CF47C}"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29" name="Picture 5" descr="A rectangle labeled head pointer has an arrow that points to Name in a group of 2 rectangles, one labeled Name and the other Pointer. From this group’s Pointer rectangle, an arrow points to Name in another group of two rectangles labeled Name and Pointer. From this group’s Pointer rectangle, an arrow points to Name in yet another group of two rectangles which are labeled Name and Pointer."/>
          <p:cNvPicPr/>
          <p:nvPr/>
        </p:nvPicPr>
        <p:blipFill>
          <a:blip r:embed="rId1"/>
          <a:stretch/>
        </p:blipFill>
        <p:spPr>
          <a:xfrm>
            <a:off x="1752480" y="2251440"/>
            <a:ext cx="6176520" cy="34707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Deleting an Entry From a Linked List</a:t>
            </a:r>
            <a:endParaRPr b="0" lang="en-US" sz="3200" spc="-1" strike="noStrike">
              <a:solidFill>
                <a:srgbClr val="465562"/>
              </a:solidFill>
              <a:latin typeface="Arial"/>
            </a:endParaRPr>
          </a:p>
        </p:txBody>
      </p:sp>
      <p:sp>
        <p:nvSpPr>
          <p:cNvPr id="33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3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3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F15BAB9C-1A7D-4F06-8A58-5D35258A0BE0}"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34" name="Picture 5" descr="A rectangle labeled head pointer has an arrow that points to Name in a group of 2 rectangles, one labeled Name and the other Pointer. From this group’s Pointer rectangle, a dotted line arrow labeled old pointer, points to Name in a group labeled Deleted Entry. From this group a solid arrow points to Name in the third group. An arrow from the first group’s Pointer is labeled New Pointer and indicates Name in the third group."/>
          <p:cNvPicPr/>
          <p:nvPr/>
        </p:nvPicPr>
        <p:blipFill>
          <a:blip r:embed="rId1"/>
          <a:stretch/>
        </p:blipFill>
        <p:spPr>
          <a:xfrm>
            <a:off x="1447920" y="2283840"/>
            <a:ext cx="6705360" cy="33685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Inserting an Entry Into a Linked List</a:t>
            </a:r>
            <a:endParaRPr b="0" lang="en-US" sz="3200" spc="-1" strike="noStrike">
              <a:solidFill>
                <a:srgbClr val="465562"/>
              </a:solidFill>
              <a:latin typeface="Arial"/>
            </a:endParaRPr>
          </a:p>
        </p:txBody>
      </p:sp>
      <p:sp>
        <p:nvSpPr>
          <p:cNvPr id="33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3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3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6136C0FE-7FC8-42EC-8067-79F8AB4A00BD}"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39" name="Picture 5" descr="A rectangle labeled head pointer has an arrow that points to Name in a group of 2 rectangles, labeled Name and Pointer. A dotted line arrow, labeled old pointer, points to Name in the third group. A solid line, labeled New Pointer, points to name in a new group labeled New Entry. The Pointer from this group points to Name in the third group and is labeled New Pointer. From the third group, an arrow points to a fourth group."/>
          <p:cNvPicPr/>
          <p:nvPr/>
        </p:nvPicPr>
        <p:blipFill>
          <a:blip r:embed="rId1"/>
          <a:stretch/>
        </p:blipFill>
        <p:spPr>
          <a:xfrm>
            <a:off x="1496880" y="2590920"/>
            <a:ext cx="6917400" cy="28951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Stacks usually stored as contiguous lists.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Queues usually stored as</a:t>
            </a:r>
            <a:r>
              <a:rPr b="1" lang="en-US" sz="2400" spc="-1" strike="noStrike">
                <a:solidFill>
                  <a:srgbClr val="465562"/>
                </a:solidFill>
                <a:latin typeface="Times New Roman"/>
                <a:ea typeface="Microsoft JhengHei UI"/>
              </a:rPr>
              <a:t> Circular Queues</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Stored in a contiguous block in which the first entry is considered to follow the last entry.</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Prevents a queue from crawling out of its allotted storage space.</a:t>
            </a:r>
            <a:endParaRPr b="0" lang="en-US" sz="2000" spc="-1" strike="noStrike">
              <a:solidFill>
                <a:srgbClr val="465562"/>
              </a:solidFill>
              <a:latin typeface="Times New Roman"/>
            </a:endParaRPr>
          </a:p>
          <a:p>
            <a:pPr>
              <a:lnSpc>
                <a:spcPct val="90000"/>
              </a:lnSpc>
              <a:spcBef>
                <a:spcPts val="1400"/>
              </a:spcBef>
            </a:pPr>
            <a:endParaRPr b="0" lang="en-US" sz="2000" spc="-1" strike="noStrike">
              <a:solidFill>
                <a:srgbClr val="465562"/>
              </a:solidFill>
              <a:latin typeface="Times New Roman"/>
            </a:endParaRPr>
          </a:p>
        </p:txBody>
      </p:sp>
      <p:sp>
        <p:nvSpPr>
          <p:cNvPr id="34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Stacks and Queues</a:t>
            </a:r>
            <a:endParaRPr b="0" lang="en-US" sz="3200" spc="-1" strike="noStrike">
              <a:solidFill>
                <a:srgbClr val="465562"/>
              </a:solidFill>
              <a:latin typeface="Arial"/>
            </a:endParaRPr>
          </a:p>
        </p:txBody>
      </p:sp>
      <p:sp>
        <p:nvSpPr>
          <p:cNvPr id="34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4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4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E0494FAD-581F-48A8-A5D0-A59C2853288D}"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Stack in Memory</a:t>
            </a:r>
            <a:endParaRPr b="0" lang="en-US" sz="3200" spc="-1" strike="noStrike">
              <a:solidFill>
                <a:srgbClr val="465562"/>
              </a:solidFill>
              <a:latin typeface="Arial"/>
            </a:endParaRPr>
          </a:p>
        </p:txBody>
      </p:sp>
      <p:sp>
        <p:nvSpPr>
          <p:cNvPr id="34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4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4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0AF91C1A-B65F-476A-AF7A-3987F3DBB39E}"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49" name="Picture 3" descr="The first 6 cells are highlighted and labeled Stack entries. The first cell is labeled Stack’s base, while the last cell in the stack entries is labeled Stack pointer. Additional cells to the right are labeled Space for growth."/>
          <p:cNvPicPr/>
          <p:nvPr/>
        </p:nvPicPr>
        <p:blipFill>
          <a:blip r:embed="rId1"/>
          <a:stretch/>
        </p:blipFill>
        <p:spPr>
          <a:xfrm>
            <a:off x="1523880" y="2514600"/>
            <a:ext cx="6568560" cy="27428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Queue Implementation with Head and Tail Pointers</a:t>
            </a:r>
            <a:r>
              <a:rPr b="0" lang="en-US" sz="2800" spc="-1" strike="noStrike">
                <a:solidFill>
                  <a:srgbClr val="344049"/>
                </a:solidFill>
                <a:latin typeface="Times New Roman"/>
                <a:ea typeface="Microsoft JhengHei UI"/>
              </a:rPr>
              <a:t> </a:t>
            </a:r>
            <a:endParaRPr b="0" lang="en-US" sz="2800" spc="-1" strike="noStrike">
              <a:solidFill>
                <a:srgbClr val="465562"/>
              </a:solidFill>
              <a:latin typeface="Arial"/>
            </a:endParaRPr>
          </a:p>
        </p:txBody>
      </p:sp>
      <p:sp>
        <p:nvSpPr>
          <p:cNvPr id="35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5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5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275FE939-2262-4AA8-98B7-2E93CC2AE373}"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54" name="Picture 4" descr="In the empty queue, the head pointer and tail pointer indicate the first cell in the block of stacked cells. In the second diagram, After inserting entries A, B, and C, the Head pointer indicates the first cell which contains A, the second cell contains B, and the third cell contains C. The tail pointer indicates the fourth cell. After removing A and inserting D in the next diagram, the first cell is blank, B is in the second cell and is indicated as the Head pointer, C is in the third cell, and D is in the fourth. The tail pointer indicates the fifth cell. After removing B and inserting E in the last diagram, the Head pointer indicates C in the third cell, D is in the fourth cell, and E is in the fifth cell, with the tail pointer indicated in the sixth cell."/>
          <p:cNvPicPr/>
          <p:nvPr/>
        </p:nvPicPr>
        <p:blipFill>
          <a:blip r:embed="rId1"/>
          <a:stretch/>
        </p:blipFill>
        <p:spPr>
          <a:xfrm>
            <a:off x="2434320" y="1600200"/>
            <a:ext cx="4860720" cy="48002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Circular Queue Containing the Letters </a:t>
            </a:r>
            <a:r>
              <a:rPr b="0" lang="en-US" sz="3200" spc="-1" strike="noStrike">
                <a:solidFill>
                  <a:srgbClr val="344049"/>
                </a:solidFill>
                <a:latin typeface="Lucida Console"/>
                <a:ea typeface="Microsoft JhengHei UI"/>
              </a:rPr>
              <a:t>P</a:t>
            </a:r>
            <a:r>
              <a:rPr b="0" lang="en-US" sz="3200" spc="-1" strike="noStrike">
                <a:solidFill>
                  <a:srgbClr val="344049"/>
                </a:solidFill>
                <a:latin typeface="Times New Roman"/>
                <a:ea typeface="Microsoft JhengHei UI"/>
              </a:rPr>
              <a:t> Through </a:t>
            </a:r>
            <a:r>
              <a:rPr b="0" lang="en-US" sz="3200" spc="-1" strike="noStrike">
                <a:solidFill>
                  <a:srgbClr val="344049"/>
                </a:solidFill>
                <a:latin typeface="Lucida Console"/>
                <a:ea typeface="Microsoft JhengHei UI"/>
              </a:rPr>
              <a:t>V</a:t>
            </a:r>
            <a:endParaRPr b="0" lang="en-US" sz="3200" spc="-1" strike="noStrike">
              <a:solidFill>
                <a:srgbClr val="465562"/>
              </a:solidFill>
              <a:latin typeface="Arial"/>
            </a:endParaRPr>
          </a:p>
        </p:txBody>
      </p:sp>
      <p:sp>
        <p:nvSpPr>
          <p:cNvPr id="35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5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5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48607509-3689-4B2B-A9A0-A8014815D504}"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59" name="Picture 2" descr="A stack of cells contains 11 cells, with T, U, and V in the top three cells. The first cell, containing T, is labeled First cell in block. The tail pointer indicates the fourth cell. The next three cells are blank. In the eighth cell, P is indicated by the Head pointer. The remaining cells contain Q, R, and S, with S labeled Last cell in block. The conceptual storage with the last cell adjacent to the first cell, shows the cells in a circular formation, with P indicated with the Head pointer. The remaining letters are filled in the cells counterclockwise from P. The S cell is labeled last cell in block. The T cell is labeled First cell in block. The Tail pointer indicates the cell following V."/>
          <p:cNvPicPr/>
          <p:nvPr/>
        </p:nvPicPr>
        <p:blipFill>
          <a:blip r:embed="rId1"/>
          <a:stretch/>
        </p:blipFill>
        <p:spPr>
          <a:xfrm>
            <a:off x="1447920" y="2194920"/>
            <a:ext cx="7093800" cy="37483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806040" y="380880"/>
            <a:ext cx="2470320" cy="1371240"/>
          </a:xfrm>
          <a:prstGeom prst="rect">
            <a:avLst/>
          </a:prstGeom>
          <a:noFill/>
          <a:ln w="0">
            <a:noFill/>
          </a:ln>
        </p:spPr>
        <p:txBody>
          <a:bodyPr anchor="b">
            <a:noAutofit/>
          </a:bodyPr>
          <a:p>
            <a:endParaRPr b="0" lang="en-US" sz="1800" spc="-1" strike="noStrike">
              <a:solidFill>
                <a:srgbClr val="465562"/>
              </a:solidFill>
              <a:latin typeface="Arial"/>
            </a:endParaRPr>
          </a:p>
        </p:txBody>
      </p:sp>
      <p:sp>
        <p:nvSpPr>
          <p:cNvPr id="231" name="TextShape 2"/>
          <p:cNvSpPr txBox="1"/>
          <p:nvPr/>
        </p:nvSpPr>
        <p:spPr>
          <a:xfrm>
            <a:off x="3809880" y="482760"/>
            <a:ext cx="4723920" cy="591768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8.1 Basic Data Structures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8.2 Related Concepts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8.3 Implementing Data Structures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8.4 A Short Case Study</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8.5 Customized Data Types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8.6 Classes and Objects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8.7 Pointers in Machine Language</a:t>
            </a:r>
            <a:endParaRPr b="0" lang="en-US" sz="2400" spc="-1" strike="noStrike">
              <a:solidFill>
                <a:srgbClr val="465562"/>
              </a:solidFill>
              <a:latin typeface="Times New Roman"/>
            </a:endParaRPr>
          </a:p>
        </p:txBody>
      </p:sp>
      <p:sp>
        <p:nvSpPr>
          <p:cNvPr id="232" name="TextShape 3"/>
          <p:cNvSpPr txBox="1"/>
          <p:nvPr/>
        </p:nvSpPr>
        <p:spPr>
          <a:xfrm>
            <a:off x="806040" y="1828800"/>
            <a:ext cx="2470320" cy="4343040"/>
          </a:xfrm>
          <a:prstGeom prst="rect">
            <a:avLst/>
          </a:prstGeom>
          <a:noFill/>
          <a:ln w="0">
            <a:noFill/>
          </a:ln>
        </p:spPr>
        <p:txBody>
          <a:bodyPr>
            <a:noAutofit/>
          </a:bodyPr>
          <a:p>
            <a:endParaRPr b="0" lang="en-US" sz="2400" spc="-1" strike="noStrike">
              <a:solidFill>
                <a:srgbClr val="465562"/>
              </a:solidFill>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Linked structure.</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Each node = data cells + two child pointers.</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Accessed via a pointer to root node.</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Contiguous array structure.</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Lucida Console"/>
                <a:ea typeface="Microsoft JhengHei UI"/>
              </a:rPr>
              <a:t>A[1]</a:t>
            </a:r>
            <a:r>
              <a:rPr b="0" lang="en-US" sz="2000" spc="-1" strike="noStrike">
                <a:solidFill>
                  <a:srgbClr val="465562"/>
                </a:solidFill>
                <a:latin typeface="Times New Roman"/>
                <a:ea typeface="Microsoft JhengHei UI"/>
              </a:rPr>
              <a:t> = root node.</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Lucida Console"/>
                <a:ea typeface="Microsoft JhengHei UI"/>
              </a:rPr>
              <a:t>A[2],A[3]</a:t>
            </a:r>
            <a:r>
              <a:rPr b="0" lang="en-US" sz="2000" spc="-1" strike="noStrike">
                <a:solidFill>
                  <a:srgbClr val="465562"/>
                </a:solidFill>
                <a:latin typeface="Times New Roman"/>
                <a:ea typeface="Microsoft JhengHei UI"/>
              </a:rPr>
              <a:t> = children of </a:t>
            </a:r>
            <a:r>
              <a:rPr b="0" lang="en-US" sz="2000" spc="-1" strike="noStrike">
                <a:solidFill>
                  <a:srgbClr val="465562"/>
                </a:solidFill>
                <a:latin typeface="Lucida Console"/>
                <a:ea typeface="Microsoft JhengHei UI"/>
              </a:rPr>
              <a:t>A[1]</a:t>
            </a:r>
            <a:r>
              <a:rPr b="0" lang="en-US" sz="2000" spc="-1" strike="noStrike">
                <a:solidFill>
                  <a:srgbClr val="465562"/>
                </a:solidFill>
                <a:latin typeface="Times New Roman"/>
                <a:ea typeface="Microsoft JhengHei UI"/>
              </a:rPr>
              <a:t>.</a:t>
            </a:r>
            <a:endParaRPr b="0" lang="en-US" sz="2000" spc="-1" strike="noStrike">
              <a:solidFill>
                <a:srgbClr val="465562"/>
              </a:solidFill>
              <a:latin typeface="Times New Roman"/>
            </a:endParaRPr>
          </a:p>
          <a:p>
            <a:pPr lvl="2" marL="978480" indent="-246600">
              <a:lnSpc>
                <a:spcPct val="90000"/>
              </a:lnSpc>
              <a:spcBef>
                <a:spcPts val="601"/>
              </a:spcBef>
              <a:buClr>
                <a:srgbClr val="465562"/>
              </a:buClr>
              <a:buFont typeface="Euphemia"/>
              <a:buChar char="›"/>
            </a:pPr>
            <a:r>
              <a:rPr b="0" lang="en-US" sz="1800" spc="-1" strike="noStrike">
                <a:solidFill>
                  <a:srgbClr val="465562"/>
                </a:solidFill>
                <a:latin typeface="Lucida Console"/>
                <a:ea typeface="Microsoft JhengHei UI"/>
              </a:rPr>
              <a:t>A[4],A[5]</a:t>
            </a:r>
            <a:r>
              <a:rPr b="0" lang="en-US" sz="1800" spc="-1" strike="noStrike">
                <a:solidFill>
                  <a:srgbClr val="465562"/>
                </a:solidFill>
                <a:latin typeface="Times New Roman"/>
                <a:ea typeface="Microsoft JhengHei UI"/>
              </a:rPr>
              <a:t> = children of </a:t>
            </a:r>
            <a:r>
              <a:rPr b="0" lang="en-US" sz="1800" spc="-1" strike="noStrike">
                <a:solidFill>
                  <a:srgbClr val="465562"/>
                </a:solidFill>
                <a:latin typeface="Lucida Console"/>
                <a:ea typeface="Microsoft JhengHei UI"/>
              </a:rPr>
              <a:t>A[2]</a:t>
            </a:r>
            <a:r>
              <a:rPr b="0" lang="en-US" sz="1800" spc="-1" strike="noStrike">
                <a:solidFill>
                  <a:srgbClr val="465562"/>
                </a:solidFill>
                <a:latin typeface="Times New Roman"/>
                <a:ea typeface="Microsoft JhengHei UI"/>
              </a:rPr>
              <a:t> .</a:t>
            </a:r>
            <a:endParaRPr b="0" lang="en-US" sz="1800" spc="-1" strike="noStrike">
              <a:solidFill>
                <a:srgbClr val="465562"/>
              </a:solidFill>
              <a:latin typeface="Times New Roman"/>
            </a:endParaRPr>
          </a:p>
          <a:p>
            <a:pPr lvl="2" marL="978480" indent="-246600">
              <a:lnSpc>
                <a:spcPct val="90000"/>
              </a:lnSpc>
              <a:spcBef>
                <a:spcPts val="601"/>
              </a:spcBef>
              <a:buClr>
                <a:srgbClr val="465562"/>
              </a:buClr>
              <a:buFont typeface="Euphemia"/>
              <a:buChar char="›"/>
            </a:pPr>
            <a:r>
              <a:rPr b="0" lang="en-US" sz="1800" spc="-1" strike="noStrike">
                <a:solidFill>
                  <a:srgbClr val="465562"/>
                </a:solidFill>
                <a:latin typeface="Lucida Console"/>
                <a:ea typeface="Microsoft JhengHei UI"/>
              </a:rPr>
              <a:t>A[6],A[7]</a:t>
            </a:r>
            <a:r>
              <a:rPr b="0" lang="en-US" sz="1800" spc="-1" strike="noStrike">
                <a:solidFill>
                  <a:srgbClr val="465562"/>
                </a:solidFill>
                <a:latin typeface="Times New Roman"/>
                <a:ea typeface="Microsoft JhengHei UI"/>
              </a:rPr>
              <a:t> = children of </a:t>
            </a:r>
            <a:r>
              <a:rPr b="0" lang="en-US" sz="1800" spc="-1" strike="noStrike">
                <a:solidFill>
                  <a:srgbClr val="465562"/>
                </a:solidFill>
                <a:latin typeface="Lucida Console"/>
                <a:ea typeface="Microsoft JhengHei UI"/>
              </a:rPr>
              <a:t>A[3]</a:t>
            </a:r>
            <a:r>
              <a:rPr b="0" lang="en-US" sz="1800" spc="-1" strike="noStrike">
                <a:solidFill>
                  <a:srgbClr val="465562"/>
                </a:solidFill>
                <a:latin typeface="Times New Roman"/>
                <a:ea typeface="Microsoft JhengHei UI"/>
              </a:rPr>
              <a:t> .</a:t>
            </a:r>
            <a:endParaRPr b="0" lang="en-US" sz="1800" spc="-1" strike="noStrike">
              <a:solidFill>
                <a:srgbClr val="465562"/>
              </a:solidFill>
              <a:latin typeface="Times New Roman"/>
            </a:endParaRPr>
          </a:p>
          <a:p>
            <a:pPr>
              <a:lnSpc>
                <a:spcPct val="90000"/>
              </a:lnSpc>
              <a:spcBef>
                <a:spcPts val="1400"/>
              </a:spcBef>
            </a:pPr>
            <a:endParaRPr b="0" lang="en-US" sz="1800" spc="-1" strike="noStrike">
              <a:solidFill>
                <a:srgbClr val="465562"/>
              </a:solidFill>
              <a:latin typeface="Times New Roman"/>
            </a:endParaRPr>
          </a:p>
        </p:txBody>
      </p:sp>
      <p:sp>
        <p:nvSpPr>
          <p:cNvPr id="36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Storing Binary Trees</a:t>
            </a:r>
            <a:endParaRPr b="0" lang="en-US" sz="3200" spc="-1" strike="noStrike">
              <a:solidFill>
                <a:srgbClr val="465562"/>
              </a:solidFill>
              <a:latin typeface="Arial"/>
            </a:endParaRPr>
          </a:p>
        </p:txBody>
      </p:sp>
      <p:sp>
        <p:nvSpPr>
          <p:cNvPr id="36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6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6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1AEE9F0-C210-4C6F-8B65-B8B1C4015C73}"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The Structure of a Node in a Binary Tree</a:t>
            </a:r>
            <a:endParaRPr b="0" lang="en-US" sz="3200" spc="-1" strike="noStrike">
              <a:solidFill>
                <a:srgbClr val="465562"/>
              </a:solidFill>
              <a:latin typeface="Arial"/>
            </a:endParaRPr>
          </a:p>
        </p:txBody>
      </p:sp>
      <p:sp>
        <p:nvSpPr>
          <p:cNvPr id="36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6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6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F2A54F1-2E24-4A6D-A9B5-58D036E5B77E}" type="slidenum">
              <a:rPr b="0" lang="en-US" sz="800" spc="-1" strike="noStrike">
                <a:solidFill>
                  <a:srgbClr val="00b050"/>
                </a:solidFill>
                <a:latin typeface="Microsoft JhengHei UI"/>
                <a:ea typeface="Microsoft JhengHei UI"/>
              </a:rPr>
              <a:t>18</a:t>
            </a:fld>
            <a:endParaRPr b="0" lang="en-US" sz="800" spc="-1" strike="noStrike">
              <a:latin typeface="Times New Roman"/>
            </a:endParaRPr>
          </a:p>
        </p:txBody>
      </p:sp>
      <p:pic>
        <p:nvPicPr>
          <p:cNvPr id="369" name="Picture 3" descr=""/>
          <p:cNvPicPr/>
          <p:nvPr/>
        </p:nvPicPr>
        <p:blipFill>
          <a:blip r:embed="rId1"/>
          <a:stretch/>
        </p:blipFill>
        <p:spPr>
          <a:xfrm>
            <a:off x="964080" y="3505320"/>
            <a:ext cx="7875000" cy="9903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The Conceptual and Actual Organization of a Binary Tree Using a Linked Storage System</a:t>
            </a:r>
            <a:endParaRPr b="0" lang="en-US" sz="3200" spc="-1" strike="noStrike">
              <a:solidFill>
                <a:srgbClr val="465562"/>
              </a:solidFill>
              <a:latin typeface="Arial"/>
            </a:endParaRPr>
          </a:p>
        </p:txBody>
      </p:sp>
      <p:sp>
        <p:nvSpPr>
          <p:cNvPr id="37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7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7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17BDB1D3-8B62-4DEA-96F3-C370A561DC14}" type="slidenum">
              <a:rPr b="0" lang="en-US" sz="800" spc="-1" strike="noStrike">
                <a:solidFill>
                  <a:srgbClr val="00b050"/>
                </a:solidFill>
                <a:latin typeface="Microsoft JhengHei UI"/>
                <a:ea typeface="Microsoft JhengHei UI"/>
              </a:rPr>
              <a:t>32</a:t>
            </a:fld>
            <a:endParaRPr b="0" lang="en-US" sz="800" spc="-1" strike="noStrike">
              <a:latin typeface="Times New Roman"/>
            </a:endParaRPr>
          </a:p>
        </p:txBody>
      </p:sp>
      <p:pic>
        <p:nvPicPr>
          <p:cNvPr id="374" name="Picture 5" descr="The root pointer indicates A in the first group of 3 cells. The second cell has an arrow that points to B in a group of cells below. The third cell has an arrow that points to C in a group of cells to the right. In this group of cells, the second cell is labeled null, and the third cell points to a group of cells below that contains F, null, and null. In the B group of cells, the second cell of the group points to D in another group of cells on the same level, with the remaining two cells in that group containing null. The last cell in the B group of cells points to E in a group of cells below, that contains null and null in the remaining cells."/>
          <p:cNvPicPr/>
          <p:nvPr/>
        </p:nvPicPr>
        <p:blipFill>
          <a:blip r:embed="rId1"/>
          <a:stretch/>
        </p:blipFill>
        <p:spPr>
          <a:xfrm>
            <a:off x="1343160" y="1828800"/>
            <a:ext cx="6809760" cy="41990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 </a:t>
            </a:r>
            <a:r>
              <a:rPr b="0" lang="en-US" sz="3200" spc="-1" strike="noStrike">
                <a:solidFill>
                  <a:srgbClr val="344049"/>
                </a:solidFill>
                <a:latin typeface="Times New Roman"/>
                <a:ea typeface="Microsoft JhengHei UI"/>
              </a:rPr>
              <a:t>A Tree Stored Without Pointers</a:t>
            </a:r>
            <a:endParaRPr b="0" lang="en-US" sz="3200" spc="-1" strike="noStrike">
              <a:solidFill>
                <a:srgbClr val="465562"/>
              </a:solidFill>
              <a:latin typeface="Arial"/>
            </a:endParaRPr>
          </a:p>
        </p:txBody>
      </p:sp>
      <p:sp>
        <p:nvSpPr>
          <p:cNvPr id="37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7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7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96BA9A26-D353-43DE-903C-439175B5C825}" type="slidenum">
              <a:rPr b="0" lang="en-US" sz="800" spc="-1" strike="noStrike">
                <a:solidFill>
                  <a:srgbClr val="00b050"/>
                </a:solidFill>
                <a:latin typeface="Microsoft JhengHei UI"/>
                <a:ea typeface="Microsoft JhengHei UI"/>
              </a:rPr>
              <a:t>32</a:t>
            </a:fld>
            <a:endParaRPr b="0" lang="en-US" sz="800" spc="-1" strike="noStrike">
              <a:latin typeface="Times New Roman"/>
            </a:endParaRPr>
          </a:p>
        </p:txBody>
      </p:sp>
      <p:pic>
        <p:nvPicPr>
          <p:cNvPr id="379" name="Picture 3" descr="In the actual storage organization, there are seven cells numbered consecutively, with A through E in cells 1 through 5. Cell 6 is blank, and cell 7 contains f. Cell A is labeled Root node. Cells B and C are labeled Node in second level of tree. Cells D, E, blank, and F are labeled third level of tree."/>
          <p:cNvPicPr/>
          <p:nvPr/>
        </p:nvPicPr>
        <p:blipFill>
          <a:blip r:embed="rId1"/>
          <a:stretch/>
        </p:blipFill>
        <p:spPr>
          <a:xfrm>
            <a:off x="1304280" y="1981080"/>
            <a:ext cx="7077600" cy="4013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A Sparse, Unbalanced Tree Shown in its Conceptual Form and as it Would be Stored Without Pointers</a:t>
            </a:r>
            <a:endParaRPr b="0" lang="en-US" sz="3200" spc="-1" strike="noStrike">
              <a:solidFill>
                <a:srgbClr val="465562"/>
              </a:solidFill>
              <a:latin typeface="Arial"/>
            </a:endParaRPr>
          </a:p>
        </p:txBody>
      </p:sp>
      <p:sp>
        <p:nvSpPr>
          <p:cNvPr id="38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8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8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90412FD7-D727-4747-80AB-9091C1447461}" type="slidenum">
              <a:rPr b="0" lang="en-US" sz="800" spc="-1" strike="noStrike">
                <a:solidFill>
                  <a:srgbClr val="00b050"/>
                </a:solidFill>
                <a:latin typeface="Microsoft JhengHei UI"/>
                <a:ea typeface="Microsoft JhengHei UI"/>
              </a:rPr>
              <a:t>34</a:t>
            </a:fld>
            <a:endParaRPr b="0" lang="en-US" sz="800" spc="-1" strike="noStrike">
              <a:latin typeface="Times New Roman"/>
            </a:endParaRPr>
          </a:p>
        </p:txBody>
      </p:sp>
      <p:pic>
        <p:nvPicPr>
          <p:cNvPr id="384" name="Picture 3" descr="In the actual storage organization, 15 cells are numbered consecutively. The root cell is A in cell 1. Cells 2 and 3 contain B and C respectively, and are labeled second level. The third level is inclusive of cells 4 through 7, and D is in cell 7. The fourth level are cells 8 through 15, with E stored in cell 15."/>
          <p:cNvPicPr/>
          <p:nvPr/>
        </p:nvPicPr>
        <p:blipFill>
          <a:blip r:embed="rId1"/>
          <a:stretch/>
        </p:blipFill>
        <p:spPr>
          <a:xfrm>
            <a:off x="1314720" y="2057400"/>
            <a:ext cx="6914520" cy="37843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Ideally, a data structure should be manipulated solely by pre-defined functions.</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Example:  A list typically has a function </a:t>
            </a:r>
            <a:r>
              <a:rPr b="0" lang="en-US" sz="2000" spc="-1" strike="noStrike">
                <a:solidFill>
                  <a:srgbClr val="800000"/>
                </a:solidFill>
                <a:latin typeface="Courier New"/>
                <a:ea typeface="Microsoft JhengHei UI"/>
              </a:rPr>
              <a:t>insert</a:t>
            </a:r>
            <a:r>
              <a:rPr b="0" lang="en-US" sz="2000" spc="-1" strike="noStrike">
                <a:solidFill>
                  <a:srgbClr val="465562"/>
                </a:solidFill>
                <a:latin typeface="Times New Roman"/>
                <a:ea typeface="Microsoft JhengHei UI"/>
              </a:rPr>
              <a:t> for inserting new entries.</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The data structure along with these functions constitutes a complete abstract tool.</a:t>
            </a:r>
            <a:endParaRPr b="0" lang="en-US" sz="2000" spc="-1" strike="noStrike">
              <a:solidFill>
                <a:srgbClr val="465562"/>
              </a:solidFill>
              <a:latin typeface="Times New Roman"/>
            </a:endParaRPr>
          </a:p>
          <a:p>
            <a:pPr marL="246960" indent="-246600">
              <a:lnSpc>
                <a:spcPct val="90000"/>
              </a:lnSpc>
              <a:spcBef>
                <a:spcPts val="1400"/>
              </a:spcBef>
              <a:tabLst>
                <a:tab algn="l" pos="0"/>
              </a:tabLst>
            </a:pPr>
            <a:endParaRPr b="0" lang="en-US" sz="2000" spc="-1" strike="noStrike">
              <a:solidFill>
                <a:srgbClr val="465562"/>
              </a:solidFill>
              <a:latin typeface="Times New Roman"/>
            </a:endParaRPr>
          </a:p>
          <a:p>
            <a:pPr>
              <a:lnSpc>
                <a:spcPct val="90000"/>
              </a:lnSpc>
              <a:spcBef>
                <a:spcPts val="1400"/>
              </a:spcBef>
              <a:tabLst>
                <a:tab algn="l" pos="0"/>
              </a:tabLst>
            </a:pPr>
            <a:endParaRPr b="0" lang="en-US" sz="2000" spc="-1" strike="noStrike">
              <a:solidFill>
                <a:srgbClr val="465562"/>
              </a:solidFill>
              <a:latin typeface="Times New Roman"/>
            </a:endParaRPr>
          </a:p>
        </p:txBody>
      </p:sp>
      <p:sp>
        <p:nvSpPr>
          <p:cNvPr id="38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Manipulating Data Structures</a:t>
            </a:r>
            <a:endParaRPr b="0" lang="en-US" sz="3200" spc="-1" strike="noStrike">
              <a:solidFill>
                <a:srgbClr val="465562"/>
              </a:solidFill>
              <a:latin typeface="Arial"/>
            </a:endParaRPr>
          </a:p>
        </p:txBody>
      </p:sp>
      <p:sp>
        <p:nvSpPr>
          <p:cNvPr id="38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8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8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E536C887-378A-4F42-9B18-EAE638FC9556}" type="slidenum">
              <a:rPr b="0" lang="en-US" sz="800" spc="-1" strike="noStrike">
                <a:solidFill>
                  <a:srgbClr val="00b050"/>
                </a:solidFill>
                <a:latin typeface="Microsoft JhengHei UI"/>
                <a:ea typeface="Microsoft JhengHei UI"/>
              </a:rPr>
              <a:t>34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1195560" y="1600200"/>
            <a:ext cx="7338600" cy="4800240"/>
          </a:xfrm>
          <a:prstGeom prst="rect">
            <a:avLst/>
          </a:prstGeom>
          <a:noFill/>
          <a:ln w="0">
            <a:noFill/>
          </a:ln>
        </p:spPr>
        <p:txBody>
          <a:bodyPr>
            <a:normAutofit/>
          </a:bodyPr>
          <a:p>
            <a:pPr>
              <a:lnSpc>
                <a:spcPct val="90000"/>
              </a:lnSpc>
              <a:spcBef>
                <a:spcPts val="1400"/>
              </a:spcBef>
              <a:tabLst>
                <a:tab algn="l" pos="0"/>
              </a:tabLst>
            </a:pPr>
            <a:r>
              <a:rPr b="0" lang="en-US" sz="2000" spc="-1" strike="noStrike">
                <a:solidFill>
                  <a:srgbClr val="0000ff"/>
                </a:solidFill>
                <a:latin typeface="Lucida Console"/>
                <a:ea typeface="Microsoft JhengHei UI"/>
              </a:rPr>
              <a:t>def</a:t>
            </a:r>
            <a:r>
              <a:rPr b="0" lang="en-US" sz="2000" spc="-1" strike="noStrike">
                <a:solidFill>
                  <a:srgbClr val="008000"/>
                </a:solidFill>
                <a:latin typeface="Lucida Console"/>
                <a:ea typeface="Microsoft JhengHei UI"/>
              </a:rPr>
              <a:t> </a:t>
            </a:r>
            <a:r>
              <a:rPr b="0" lang="en-US" sz="2000" spc="-1" strike="noStrike">
                <a:solidFill>
                  <a:srgbClr val="800000"/>
                </a:solidFill>
                <a:latin typeface="Lucida Console"/>
                <a:ea typeface="Microsoft JhengHei UI"/>
              </a:rPr>
              <a:t>PrintList</a:t>
            </a:r>
            <a:r>
              <a:rPr b="0" lang="en-US" sz="2000" spc="-1" strike="noStrike">
                <a:solidFill>
                  <a:srgbClr val="008000"/>
                </a:solidFill>
                <a:latin typeface="Lucida Console"/>
                <a:ea typeface="Microsoft JhengHei UI"/>
              </a:rPr>
              <a:t> (List)</a:t>
            </a:r>
            <a:r>
              <a:rPr b="0" lang="en-US" sz="2000" spc="-1" strike="noStrike">
                <a:solidFill>
                  <a:srgbClr val="0000ff"/>
                </a:solidFill>
                <a:latin typeface="Lucida Console"/>
                <a:ea typeface="Microsoft JhengHei UI"/>
              </a:rPr>
              <a:t>:</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9a3416"/>
                </a:solidFill>
                <a:latin typeface="Lucida Console"/>
                <a:ea typeface="Microsoft JhengHei UI"/>
              </a:rPr>
              <a:t>CurrentPointer</a:t>
            </a:r>
            <a:r>
              <a:rPr b="0" lang="en-US" sz="2000" spc="-1" strike="noStrike">
                <a:solidFill>
                  <a:srgbClr val="008000"/>
                </a:solidFill>
                <a:latin typeface="Lucida Console"/>
                <a:ea typeface="Microsoft JhengHei UI"/>
              </a:rPr>
              <a:t> = List.Head</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while</a:t>
            </a:r>
            <a:r>
              <a:rPr b="0" lang="en-US" sz="2000" spc="-1" strike="noStrike">
                <a:solidFill>
                  <a:srgbClr val="008000"/>
                </a:solidFill>
                <a:latin typeface="Lucida Console"/>
                <a:ea typeface="Microsoft JhengHei UI"/>
              </a:rPr>
              <a:t> (CurrentPointer is not None)</a:t>
            </a:r>
            <a:r>
              <a:rPr b="0" lang="en-US" sz="2000" spc="-1" strike="noStrike">
                <a:solidFill>
                  <a:srgbClr val="0000ff"/>
                </a:solidFill>
                <a:latin typeface="Lucida Console"/>
                <a:ea typeface="Microsoft JhengHei UI"/>
              </a:rPr>
              <a:t>:</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print</a:t>
            </a:r>
            <a:r>
              <a:rPr b="0" lang="en-US" sz="2000" spc="-1" strike="noStrike">
                <a:solidFill>
                  <a:srgbClr val="008000"/>
                </a:solidFill>
                <a:latin typeface="Lucida Console"/>
                <a:ea typeface="Microsoft JhengHei UI"/>
              </a:rPr>
              <a:t>(CurrentPointer.Value)</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CurrentPointer = CurrentPointer.Next</a:t>
            </a:r>
            <a:endParaRPr b="0" lang="en-US" sz="2000" spc="-1" strike="noStrike">
              <a:solidFill>
                <a:srgbClr val="465562"/>
              </a:solidFill>
              <a:latin typeface="Times New Roman"/>
            </a:endParaRPr>
          </a:p>
        </p:txBody>
      </p:sp>
      <p:sp>
        <p:nvSpPr>
          <p:cNvPr id="39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Function for Printing a Linked List</a:t>
            </a:r>
            <a:endParaRPr b="0" lang="en-US" sz="3200" spc="-1" strike="noStrike">
              <a:solidFill>
                <a:srgbClr val="465562"/>
              </a:solidFill>
              <a:latin typeface="Arial"/>
            </a:endParaRPr>
          </a:p>
        </p:txBody>
      </p:sp>
      <p:sp>
        <p:nvSpPr>
          <p:cNvPr id="39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9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9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373266CF-AAD1-43B6-8D42-681596EFB5DC}" type="slidenum">
              <a:rPr b="0" lang="en-US" sz="800" spc="-1" strike="noStrike">
                <a:solidFill>
                  <a:srgbClr val="00b050"/>
                </a:solidFill>
                <a:latin typeface="Microsoft JhengHei UI"/>
                <a:ea typeface="Microsoft JhengHei UI"/>
              </a:rPr>
              <a:t>36</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tabLst>
                <a:tab algn="l" pos="0"/>
              </a:tabLst>
            </a:pPr>
            <a:r>
              <a:rPr b="0" lang="en-US" sz="2400" spc="-1" strike="noStrike">
                <a:solidFill>
                  <a:srgbClr val="465562"/>
                </a:solidFill>
                <a:latin typeface="Times New Roman"/>
                <a:ea typeface="Microsoft JhengHei UI"/>
              </a:rPr>
              <a:t>Problem: </a:t>
            </a:r>
            <a:endParaRPr b="0" lang="en-US" sz="2400" spc="-1" strike="noStrike">
              <a:solidFill>
                <a:srgbClr val="465562"/>
              </a:solidFill>
              <a:latin typeface="Times New Roman"/>
            </a:endParaRPr>
          </a:p>
          <a:p>
            <a:pPr marL="246960" indent="-246600">
              <a:lnSpc>
                <a:spcPct val="90000"/>
              </a:lnSpc>
              <a:spcBef>
                <a:spcPts val="1400"/>
              </a:spcBef>
              <a:tabLst>
                <a:tab algn="l" pos="0"/>
              </a:tabLst>
            </a:pPr>
            <a:r>
              <a:rPr b="0" lang="en-US" sz="2400" spc="-1" strike="noStrike">
                <a:solidFill>
                  <a:srgbClr val="465562"/>
                </a:solidFill>
                <a:latin typeface="Times New Roman"/>
                <a:ea typeface="Microsoft JhengHei UI"/>
              </a:rPr>
              <a:t>	</a:t>
            </a:r>
            <a:r>
              <a:rPr b="0" lang="en-US" sz="2400" spc="-1" strike="noStrike">
                <a:solidFill>
                  <a:srgbClr val="465562"/>
                </a:solidFill>
                <a:latin typeface="Times New Roman"/>
                <a:ea typeface="Microsoft JhengHei UI"/>
              </a:rPr>
              <a:t>Construct an abstract tool consisting of a list of names in alphabetical order along with the operations: search, print, and insert.</a:t>
            </a:r>
            <a:endParaRPr b="0" lang="en-US" sz="2400" spc="-1" strike="noStrike">
              <a:solidFill>
                <a:srgbClr val="465562"/>
              </a:solidFill>
              <a:latin typeface="Times New Roman"/>
            </a:endParaRPr>
          </a:p>
          <a:p>
            <a:pPr>
              <a:lnSpc>
                <a:spcPct val="90000"/>
              </a:lnSpc>
              <a:spcBef>
                <a:spcPts val="1400"/>
              </a:spcBef>
              <a:tabLst>
                <a:tab algn="l" pos="0"/>
              </a:tabLst>
            </a:pPr>
            <a:endParaRPr b="0" lang="en-US" sz="2400" spc="-1" strike="noStrike">
              <a:solidFill>
                <a:srgbClr val="465562"/>
              </a:solidFill>
              <a:latin typeface="Times New Roman"/>
            </a:endParaRPr>
          </a:p>
        </p:txBody>
      </p:sp>
      <p:sp>
        <p:nvSpPr>
          <p:cNvPr id="39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Case Study</a:t>
            </a:r>
            <a:endParaRPr b="0" lang="en-US" sz="3200" spc="-1" strike="noStrike">
              <a:solidFill>
                <a:srgbClr val="465562"/>
              </a:solidFill>
              <a:latin typeface="Arial"/>
            </a:endParaRPr>
          </a:p>
        </p:txBody>
      </p:sp>
      <p:sp>
        <p:nvSpPr>
          <p:cNvPr id="39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39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39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41CD7585-614B-4804-87A7-A0405BC1AAFE}" type="slidenum">
              <a:rPr b="0" lang="en-US" sz="800" spc="-1" strike="noStrike">
                <a:solidFill>
                  <a:srgbClr val="00b050"/>
                </a:solidFill>
                <a:latin typeface="Microsoft JhengHei UI"/>
                <a:ea typeface="Microsoft JhengHei UI"/>
              </a:rPr>
              <a:t>36</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The Letters </a:t>
            </a:r>
            <a:r>
              <a:rPr b="0" lang="en-US" sz="3200" spc="-1" strike="noStrike">
                <a:solidFill>
                  <a:srgbClr val="344049"/>
                </a:solidFill>
                <a:latin typeface="Lucida Console"/>
                <a:ea typeface="Microsoft JhengHei UI"/>
              </a:rPr>
              <a:t>A</a:t>
            </a:r>
            <a:r>
              <a:rPr b="0" lang="en-US" sz="3200" spc="-1" strike="noStrike">
                <a:solidFill>
                  <a:srgbClr val="344049"/>
                </a:solidFill>
                <a:latin typeface="Times New Roman"/>
                <a:ea typeface="Microsoft JhengHei UI"/>
              </a:rPr>
              <a:t> Through </a:t>
            </a:r>
            <a:r>
              <a:rPr b="0" lang="en-US" sz="3200" spc="-1" strike="noStrike">
                <a:solidFill>
                  <a:srgbClr val="344049"/>
                </a:solidFill>
                <a:latin typeface="Lucida Console"/>
                <a:ea typeface="Microsoft JhengHei UI"/>
              </a:rPr>
              <a:t>M</a:t>
            </a:r>
            <a:r>
              <a:rPr b="0" lang="en-US" sz="3200" spc="-1" strike="noStrike">
                <a:solidFill>
                  <a:srgbClr val="344049"/>
                </a:solidFill>
                <a:latin typeface="Times New Roman"/>
                <a:ea typeface="Microsoft JhengHei UI"/>
              </a:rPr>
              <a:t> Arranged in an Ordered Tree</a:t>
            </a:r>
            <a:endParaRPr b="0" lang="en-US" sz="3200" spc="-1" strike="noStrike">
              <a:solidFill>
                <a:srgbClr val="465562"/>
              </a:solidFill>
              <a:latin typeface="Arial"/>
            </a:endParaRPr>
          </a:p>
        </p:txBody>
      </p:sp>
      <p:sp>
        <p:nvSpPr>
          <p:cNvPr id="40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0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0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C035F640-03F4-4C2C-966D-479DDB9D6C76}" type="slidenum">
              <a:rPr b="0" lang="en-US" sz="800" spc="-1" strike="noStrike">
                <a:solidFill>
                  <a:srgbClr val="00b050"/>
                </a:solidFill>
                <a:latin typeface="Microsoft JhengHei UI"/>
                <a:ea typeface="Microsoft JhengHei UI"/>
              </a:rPr>
              <a:t>36</a:t>
            </a:fld>
            <a:endParaRPr b="0" lang="en-US" sz="800" spc="-1" strike="noStrike">
              <a:latin typeface="Times New Roman"/>
            </a:endParaRPr>
          </a:p>
        </p:txBody>
      </p:sp>
      <p:pic>
        <p:nvPicPr>
          <p:cNvPr id="404" name="Picture 3" descr="fig_08_17"/>
          <p:cNvPicPr/>
          <p:nvPr/>
        </p:nvPicPr>
        <p:blipFill>
          <a:blip r:embed="rId1"/>
          <a:stretch/>
        </p:blipFill>
        <p:spPr>
          <a:xfrm>
            <a:off x="1195560" y="2389680"/>
            <a:ext cx="7338600" cy="3221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1195560" y="1600200"/>
            <a:ext cx="7338600" cy="4800240"/>
          </a:xfrm>
          <a:prstGeom prst="rect">
            <a:avLst/>
          </a:prstGeom>
          <a:noFill/>
          <a:ln w="0">
            <a:noFill/>
          </a:ln>
        </p:spPr>
        <p:txBody>
          <a:bodyPr>
            <a:noAutofit/>
          </a:bodyPr>
          <a:p>
            <a:pPr>
              <a:lnSpc>
                <a:spcPct val="90000"/>
              </a:lnSpc>
              <a:spcBef>
                <a:spcPts val="1400"/>
              </a:spcBef>
              <a:tabLst>
                <a:tab algn="l" pos="0"/>
              </a:tabLst>
            </a:pPr>
            <a:r>
              <a:rPr b="0" lang="en-US" sz="1800" spc="-1" strike="noStrike">
                <a:solidFill>
                  <a:srgbClr val="0000ff"/>
                </a:solidFill>
                <a:latin typeface="Lucida Console"/>
                <a:ea typeface="Microsoft JhengHei UI"/>
              </a:rPr>
              <a:t>def</a:t>
            </a:r>
            <a:r>
              <a:rPr b="0" lang="en-US" sz="1800" spc="-1" strike="noStrike">
                <a:solidFill>
                  <a:srgbClr val="008000"/>
                </a:solidFill>
                <a:latin typeface="Lucida Console"/>
                <a:ea typeface="Microsoft JhengHei UI"/>
              </a:rPr>
              <a:t> </a:t>
            </a:r>
            <a:r>
              <a:rPr b="0" lang="en-US" sz="1800" spc="-1" strike="noStrike">
                <a:solidFill>
                  <a:srgbClr val="800000"/>
                </a:solidFill>
                <a:latin typeface="Lucida Console"/>
                <a:ea typeface="Microsoft JhengHei UI"/>
              </a:rPr>
              <a:t>Search</a:t>
            </a:r>
            <a:r>
              <a:rPr b="0" lang="en-US" sz="1800" spc="-1" strike="noStrike">
                <a:solidFill>
                  <a:srgbClr val="008000"/>
                </a:solidFill>
                <a:latin typeface="Lucida Console"/>
                <a:ea typeface="Microsoft JhengHei UI"/>
              </a:rPr>
              <a:t> (Tree, TargetValue)</a:t>
            </a:r>
            <a:r>
              <a:rPr b="0" lang="en-US" sz="1800" spc="-1" strike="noStrike">
                <a:solidFill>
                  <a:srgbClr val="0000ff"/>
                </a:solidFill>
                <a:latin typeface="Lucida Console"/>
                <a:ea typeface="Microsoft JhengHei UI"/>
              </a:rPr>
              <a:t>:</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1" lang="en-US" sz="1800" spc="-1" strike="noStrike">
                <a:solidFill>
                  <a:srgbClr val="0000ff"/>
                </a:solidFill>
                <a:latin typeface="Lucida Console"/>
                <a:ea typeface="Microsoft JhengHei UI"/>
              </a:rPr>
              <a:t>if</a:t>
            </a:r>
            <a:r>
              <a:rPr b="0" lang="en-US" sz="1800" spc="-1" strike="noStrike">
                <a:solidFill>
                  <a:srgbClr val="008000"/>
                </a:solidFill>
                <a:latin typeface="Lucida Console"/>
                <a:ea typeface="Microsoft JhengHei UI"/>
              </a:rPr>
              <a:t> (Tree is None)</a:t>
            </a:r>
            <a:r>
              <a:rPr b="0" lang="en-US" sz="1800" spc="-1" strike="noStrike">
                <a:solidFill>
                  <a:srgbClr val="0000ff"/>
                </a:solidFill>
                <a:latin typeface="Lucida Console"/>
                <a:ea typeface="Microsoft JhengHei UI"/>
              </a:rPr>
              <a:t>:</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0000ff"/>
                </a:solidFill>
                <a:latin typeface="Lucida Console"/>
                <a:ea typeface="Microsoft JhengHei UI"/>
              </a:rPr>
              <a:t>return</a:t>
            </a:r>
            <a:r>
              <a:rPr b="0" lang="en-US" sz="1800" spc="-1" strike="noStrike">
                <a:solidFill>
                  <a:srgbClr val="008000"/>
                </a:solidFill>
                <a:latin typeface="Lucida Console"/>
                <a:ea typeface="Microsoft JhengHei UI"/>
              </a:rPr>
              <a:t> None       # Search failed</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1" lang="en-US" sz="1800" spc="-1" strike="noStrike">
                <a:solidFill>
                  <a:srgbClr val="0000ff"/>
                </a:solidFill>
                <a:latin typeface="Lucida Console"/>
                <a:ea typeface="Microsoft JhengHei UI"/>
              </a:rPr>
              <a:t>elif</a:t>
            </a:r>
            <a:r>
              <a:rPr b="0" lang="en-US" sz="1800" spc="-1" strike="noStrike">
                <a:solidFill>
                  <a:srgbClr val="008000"/>
                </a:solidFill>
                <a:latin typeface="Lucida Console"/>
                <a:ea typeface="Microsoft JhengHei UI"/>
              </a:rPr>
              <a:t> (TargetValue == Tree.Value)</a:t>
            </a:r>
            <a:r>
              <a:rPr b="0" lang="en-US" sz="1800" spc="-1" strike="noStrike">
                <a:solidFill>
                  <a:srgbClr val="0000ff"/>
                </a:solidFill>
                <a:latin typeface="Lucida Console"/>
                <a:ea typeface="Microsoft JhengHei UI"/>
              </a:rPr>
              <a:t>:</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0000ff"/>
                </a:solidFill>
                <a:latin typeface="Lucida Console"/>
                <a:ea typeface="Microsoft JhengHei UI"/>
              </a:rPr>
              <a:t>return</a:t>
            </a:r>
            <a:r>
              <a:rPr b="0" lang="en-US" sz="1800" spc="-1" strike="noStrike">
                <a:solidFill>
                  <a:srgbClr val="008000"/>
                </a:solidFill>
                <a:latin typeface="Lucida Console"/>
                <a:ea typeface="Microsoft JhengHei UI"/>
              </a:rPr>
              <a:t> Tree</a:t>
            </a:r>
            <a:r>
              <a:rPr b="0" lang="en-US" sz="1800" spc="-1" strike="noStrike">
                <a:solidFill>
                  <a:srgbClr val="008000"/>
                </a:solidFill>
                <a:latin typeface="Lucida Console"/>
                <a:ea typeface="Microsoft JhengHei UI"/>
              </a:rPr>
              <a:t>	</a:t>
            </a:r>
            <a:r>
              <a:rPr b="0" lang="en-US" sz="1800" spc="-1" strike="noStrike">
                <a:solidFill>
                  <a:srgbClr val="008000"/>
                </a:solidFill>
                <a:latin typeface="Lucida Console"/>
                <a:ea typeface="Microsoft JhengHei UI"/>
              </a:rPr>
              <a:t>      # Search succeeded</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1" lang="en-US" sz="1800" spc="-1" strike="noStrike">
                <a:solidFill>
                  <a:srgbClr val="0000ff"/>
                </a:solidFill>
                <a:latin typeface="Lucida Console"/>
                <a:ea typeface="Microsoft JhengHei UI"/>
              </a:rPr>
              <a:t>elif</a:t>
            </a:r>
            <a:r>
              <a:rPr b="0" lang="en-US" sz="1800" spc="-1" strike="noStrike">
                <a:solidFill>
                  <a:srgbClr val="008000"/>
                </a:solidFill>
                <a:latin typeface="Lucida Console"/>
                <a:ea typeface="Microsoft JhengHei UI"/>
              </a:rPr>
              <a:t> (TargetValue &lt; Tree.Value)</a:t>
            </a:r>
            <a:r>
              <a:rPr b="0" lang="en-US" sz="1800" spc="-1" strike="noStrike">
                <a:solidFill>
                  <a:srgbClr val="0000ff"/>
                </a:solidFill>
                <a:latin typeface="Lucida Console"/>
                <a:ea typeface="Microsoft JhengHei UI"/>
              </a:rPr>
              <a:t>:</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800080"/>
                </a:solidFill>
                <a:latin typeface="Lucida Console"/>
                <a:ea typeface="Microsoft JhengHei UI"/>
              </a:rPr>
              <a:t># Continue search in left subtree</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0000ff"/>
                </a:solidFill>
                <a:latin typeface="Lucida Console"/>
                <a:ea typeface="Microsoft JhengHei UI"/>
              </a:rPr>
              <a:t>return</a:t>
            </a:r>
            <a:r>
              <a:rPr b="0" lang="en-US" sz="1800" spc="-1" strike="noStrike">
                <a:solidFill>
                  <a:srgbClr val="008000"/>
                </a:solidFill>
                <a:latin typeface="Lucida Console"/>
                <a:ea typeface="Microsoft JhengHei UI"/>
              </a:rPr>
              <a:t> </a:t>
            </a:r>
            <a:r>
              <a:rPr b="0" lang="en-US" sz="1800" spc="-1" strike="noStrike">
                <a:solidFill>
                  <a:srgbClr val="800000"/>
                </a:solidFill>
                <a:latin typeface="Lucida Console"/>
                <a:ea typeface="Microsoft JhengHei UI"/>
              </a:rPr>
              <a:t>Search</a:t>
            </a:r>
            <a:r>
              <a:rPr b="0" lang="en-US" sz="1800" spc="-1" strike="noStrike">
                <a:solidFill>
                  <a:srgbClr val="008000"/>
                </a:solidFill>
                <a:latin typeface="Lucida Console"/>
                <a:ea typeface="Microsoft JhengHei UI"/>
              </a:rPr>
              <a:t>(Tree.Left, TargetValue)</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1" lang="en-US" sz="1800" spc="-1" strike="noStrike">
                <a:solidFill>
                  <a:srgbClr val="0000ff"/>
                </a:solidFill>
                <a:latin typeface="Lucida Console"/>
                <a:ea typeface="Microsoft JhengHei UI"/>
              </a:rPr>
              <a:t>elif</a:t>
            </a:r>
            <a:r>
              <a:rPr b="0" lang="en-US" sz="1800" spc="-1" strike="noStrike">
                <a:solidFill>
                  <a:srgbClr val="008000"/>
                </a:solidFill>
                <a:latin typeface="Lucida Console"/>
                <a:ea typeface="Microsoft JhengHei UI"/>
              </a:rPr>
              <a:t> (TargetValue &gt; Tree.Value)</a:t>
            </a:r>
            <a:r>
              <a:rPr b="0" lang="en-US" sz="1800" spc="-1" strike="noStrike">
                <a:solidFill>
                  <a:srgbClr val="0000ff"/>
                </a:solidFill>
                <a:latin typeface="Lucida Console"/>
                <a:ea typeface="Microsoft JhengHei UI"/>
              </a:rPr>
              <a:t>:</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800080"/>
                </a:solidFill>
                <a:latin typeface="Lucida Console"/>
                <a:ea typeface="Microsoft JhengHei UI"/>
              </a:rPr>
              <a:t># Continue search in right subtree</a:t>
            </a:r>
            <a:endParaRPr b="0" lang="en-US" sz="1800" spc="-1" strike="noStrike">
              <a:solidFill>
                <a:srgbClr val="465562"/>
              </a:solidFill>
              <a:latin typeface="Times New Roman"/>
            </a:endParaRPr>
          </a:p>
          <a:p>
            <a:pPr>
              <a:lnSpc>
                <a:spcPct val="90000"/>
              </a:lnSpc>
              <a:spcBef>
                <a:spcPts val="1400"/>
              </a:spcBef>
              <a:tabLst>
                <a:tab algn="l" pos="0"/>
              </a:tabLst>
            </a:pPr>
            <a:r>
              <a:rPr b="0" lang="en-US" sz="1800" spc="-1" strike="noStrike">
                <a:solidFill>
                  <a:srgbClr val="008000"/>
                </a:solidFill>
                <a:latin typeface="Lucida Console"/>
                <a:ea typeface="Microsoft JhengHei UI"/>
              </a:rPr>
              <a:t>        </a:t>
            </a:r>
            <a:r>
              <a:rPr b="0" lang="en-US" sz="1800" spc="-1" strike="noStrike">
                <a:solidFill>
                  <a:srgbClr val="0000ff"/>
                </a:solidFill>
                <a:latin typeface="Lucida Console"/>
                <a:ea typeface="Microsoft JhengHei UI"/>
              </a:rPr>
              <a:t>return</a:t>
            </a:r>
            <a:r>
              <a:rPr b="0" lang="en-US" sz="1800" spc="-1" strike="noStrike">
                <a:solidFill>
                  <a:srgbClr val="008000"/>
                </a:solidFill>
                <a:latin typeface="Lucida Console"/>
                <a:ea typeface="Microsoft JhengHei UI"/>
              </a:rPr>
              <a:t> </a:t>
            </a:r>
            <a:r>
              <a:rPr b="0" lang="en-US" sz="1800" spc="-1" strike="noStrike">
                <a:solidFill>
                  <a:srgbClr val="800000"/>
                </a:solidFill>
                <a:latin typeface="Lucida Console"/>
                <a:ea typeface="Microsoft JhengHei UI"/>
              </a:rPr>
              <a:t>Search</a:t>
            </a:r>
            <a:r>
              <a:rPr b="0" lang="en-US" sz="1800" spc="-1" strike="noStrike">
                <a:solidFill>
                  <a:srgbClr val="008000"/>
                </a:solidFill>
                <a:latin typeface="Lucida Console"/>
                <a:ea typeface="Microsoft JhengHei UI"/>
              </a:rPr>
              <a:t>(Tree.Right, TargetValue)</a:t>
            </a:r>
            <a:endParaRPr b="0" lang="en-US" sz="1800" spc="-1" strike="noStrike">
              <a:solidFill>
                <a:srgbClr val="465562"/>
              </a:solidFill>
              <a:latin typeface="Times New Roman"/>
            </a:endParaRPr>
          </a:p>
        </p:txBody>
      </p:sp>
      <p:sp>
        <p:nvSpPr>
          <p:cNvPr id="406" name="TextShape 2"/>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The Binary Search as it Would Appear if the List were Implemented as a Linked Binary Tree</a:t>
            </a:r>
            <a:endParaRPr b="0" lang="en-US" sz="3200" spc="-1" strike="noStrike">
              <a:solidFill>
                <a:srgbClr val="465562"/>
              </a:solidFill>
              <a:latin typeface="Arial"/>
            </a:endParaRPr>
          </a:p>
        </p:txBody>
      </p:sp>
      <p:sp>
        <p:nvSpPr>
          <p:cNvPr id="40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0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0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1D80C9D4-73DC-4599-BAF4-AD0C80BB5C32}" type="slidenum">
              <a:rPr b="0" lang="en-US" sz="800" spc="-1" strike="noStrike">
                <a:solidFill>
                  <a:srgbClr val="00b050"/>
                </a:solidFill>
                <a:latin typeface="Microsoft JhengHei UI"/>
                <a:ea typeface="Microsoft JhengHei UI"/>
              </a:rPr>
              <a:t>39</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Arrays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Aggregates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List</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Stack</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Queue</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Tree</a:t>
            </a:r>
            <a:endParaRPr b="0" lang="en-US" sz="2400" spc="-1" strike="noStrike">
              <a:solidFill>
                <a:srgbClr val="465562"/>
              </a:solidFill>
              <a:latin typeface="Times New Roman"/>
            </a:endParaRPr>
          </a:p>
        </p:txBody>
      </p:sp>
      <p:sp>
        <p:nvSpPr>
          <p:cNvPr id="234"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Basic Data Structures</a:t>
            </a:r>
            <a:endParaRPr b="0" lang="en-US" sz="3200" spc="-1" strike="noStrike">
              <a:solidFill>
                <a:srgbClr val="465562"/>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Shape 1"/>
          <p:cNvSpPr txBox="1"/>
          <p:nvPr/>
        </p:nvSpPr>
        <p:spPr>
          <a:xfrm>
            <a:off x="1195560" y="177840"/>
            <a:ext cx="7338600" cy="1239480"/>
          </a:xfrm>
          <a:prstGeom prst="rect">
            <a:avLst/>
          </a:prstGeom>
          <a:noFill/>
          <a:ln w="0">
            <a:noFill/>
          </a:ln>
        </p:spPr>
        <p:txBody>
          <a:bodyPr anchor="b">
            <a:normAutofit fontScale="88000"/>
          </a:bodyPr>
          <a:p>
            <a:pPr>
              <a:lnSpc>
                <a:spcPct val="90000"/>
              </a:lnSpc>
            </a:pPr>
            <a:r>
              <a:rPr b="0" lang="en-US" sz="3200" spc="-1" strike="noStrike">
                <a:solidFill>
                  <a:srgbClr val="344049"/>
                </a:solidFill>
                <a:latin typeface="Times New Roman"/>
                <a:ea typeface="Microsoft JhengHei UI"/>
              </a:rPr>
              <a:t>The Successively Smaller Trees Considered by the Function  when Searching for the Letter </a:t>
            </a:r>
            <a:r>
              <a:rPr b="0" lang="en-US" sz="3200" spc="-1" strike="noStrike">
                <a:solidFill>
                  <a:srgbClr val="344049"/>
                </a:solidFill>
                <a:latin typeface="Lucida Console"/>
                <a:ea typeface="Microsoft JhengHei UI"/>
              </a:rPr>
              <a:t>J</a:t>
            </a:r>
            <a:endParaRPr b="0" lang="en-US" sz="3200" spc="-1" strike="noStrike">
              <a:solidFill>
                <a:srgbClr val="465562"/>
              </a:solidFill>
              <a:latin typeface="Arial"/>
            </a:endParaRPr>
          </a:p>
        </p:txBody>
      </p:sp>
      <p:sp>
        <p:nvSpPr>
          <p:cNvPr id="41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1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1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92F567D0-F94A-43EE-92F9-3A7FE83A6955}" type="slidenum">
              <a:rPr b="0" lang="en-US" sz="800" spc="-1" strike="noStrike">
                <a:solidFill>
                  <a:srgbClr val="00b050"/>
                </a:solidFill>
                <a:latin typeface="Microsoft JhengHei UI"/>
                <a:ea typeface="Microsoft JhengHei UI"/>
              </a:rPr>
              <a:t>40</a:t>
            </a:fld>
            <a:endParaRPr b="0" lang="en-US" sz="800" spc="-1" strike="noStrike">
              <a:latin typeface="Times New Roman"/>
            </a:endParaRPr>
          </a:p>
        </p:txBody>
      </p:sp>
      <p:pic>
        <p:nvPicPr>
          <p:cNvPr id="414" name="Picture 4" descr="An ordered tree described in the previous figure is enclosed in shading. A shaded circle encompasses the K and the branches to I and M. An additional shaded circle, encompasses the branch from I to H and J, with J highlighted. An arrow extends from G, bending at K and I to point to J."/>
          <p:cNvPicPr/>
          <p:nvPr/>
        </p:nvPicPr>
        <p:blipFill>
          <a:blip r:embed="rId1"/>
          <a:stretch/>
        </p:blipFill>
        <p:spPr>
          <a:xfrm>
            <a:off x="1978560" y="1828800"/>
            <a:ext cx="5641200" cy="42440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Printing a Search Tree in Alphabetical Order</a:t>
            </a:r>
            <a:endParaRPr b="0" lang="en-US" sz="3200" spc="-1" strike="noStrike">
              <a:solidFill>
                <a:srgbClr val="465562"/>
              </a:solidFill>
              <a:latin typeface="Arial"/>
            </a:endParaRPr>
          </a:p>
        </p:txBody>
      </p:sp>
      <p:sp>
        <p:nvSpPr>
          <p:cNvPr id="41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1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1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E41688E2-A26C-43EF-88A2-9FC674A43B35}" type="slidenum">
              <a:rPr b="0" lang="en-US" sz="800" spc="-1" strike="noStrike">
                <a:solidFill>
                  <a:srgbClr val="00b050"/>
                </a:solidFill>
                <a:latin typeface="Microsoft JhengHei UI"/>
                <a:ea typeface="Microsoft JhengHei UI"/>
              </a:rPr>
              <a:t>40</a:t>
            </a:fld>
            <a:endParaRPr b="0" lang="en-US" sz="800" spc="-1" strike="noStrike">
              <a:latin typeface="Times New Roman"/>
            </a:endParaRPr>
          </a:p>
        </p:txBody>
      </p:sp>
      <p:pic>
        <p:nvPicPr>
          <p:cNvPr id="419" name="Picture 3" descr="Beginning with the root node F, branches are made to D and H. The D branches to B and E. B branches to A and C. This section of branches from D through C is shaded, and labeled 1. Print the left branch in alphabetical order. Below this label, are the letters A, B, C, D, and E. Extending from the root node F, is a label, 2. Print the root node, with F appearing in order with the previous letters A through E. Another section of the tree, branches from H to G and J, with J branching to I. This section is shaded and labeled, 3. Print the right branch in alphabetical order. The letters G, H, I, and J, are continued from the previous alphabetical list."/>
          <p:cNvPicPr/>
          <p:nvPr/>
        </p:nvPicPr>
        <p:blipFill>
          <a:blip r:embed="rId1"/>
          <a:stretch/>
        </p:blipFill>
        <p:spPr>
          <a:xfrm>
            <a:off x="2057400" y="1656000"/>
            <a:ext cx="5333760" cy="44542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1195560" y="1600200"/>
            <a:ext cx="7338600" cy="4800240"/>
          </a:xfrm>
          <a:prstGeom prst="rect">
            <a:avLst/>
          </a:prstGeom>
          <a:noFill/>
          <a:ln w="0">
            <a:noFill/>
          </a:ln>
        </p:spPr>
        <p:txBody>
          <a:bodyPr>
            <a:normAutofit/>
          </a:bodyPr>
          <a:p>
            <a:pPr>
              <a:lnSpc>
                <a:spcPct val="90000"/>
              </a:lnSpc>
              <a:spcBef>
                <a:spcPts val="1400"/>
              </a:spcBef>
              <a:tabLst>
                <a:tab algn="l" pos="0"/>
              </a:tabLst>
            </a:pPr>
            <a:r>
              <a:rPr b="0" lang="en-US" sz="2000" spc="-1" strike="noStrike">
                <a:solidFill>
                  <a:srgbClr val="0000ff"/>
                </a:solidFill>
                <a:latin typeface="Lucida Console"/>
                <a:ea typeface="Microsoft JhengHei UI"/>
              </a:rPr>
              <a:t>def</a:t>
            </a:r>
            <a:r>
              <a:rPr b="0" lang="en-US" sz="2000" spc="-1" strike="noStrike">
                <a:solidFill>
                  <a:srgbClr val="008000"/>
                </a:solidFill>
                <a:latin typeface="Lucida Console"/>
                <a:ea typeface="Microsoft JhengHei UI"/>
              </a:rPr>
              <a:t> </a:t>
            </a:r>
            <a:r>
              <a:rPr b="0" lang="en-US" sz="2000" spc="-1" strike="noStrike">
                <a:solidFill>
                  <a:srgbClr val="9a3416"/>
                </a:solidFill>
                <a:latin typeface="Lucida Console"/>
                <a:ea typeface="Microsoft JhengHei UI"/>
              </a:rPr>
              <a:t>PrintTree </a:t>
            </a:r>
            <a:r>
              <a:rPr b="0" lang="en-US" sz="2000" spc="-1" strike="noStrike">
                <a:solidFill>
                  <a:srgbClr val="008000"/>
                </a:solidFill>
                <a:latin typeface="Lucida Console"/>
                <a:ea typeface="Microsoft JhengHei UI"/>
              </a:rPr>
              <a:t>(Tree)</a:t>
            </a:r>
            <a:r>
              <a:rPr b="0" lang="en-US" sz="2000" spc="-1" strike="noStrike">
                <a:solidFill>
                  <a:srgbClr val="0000ff"/>
                </a:solidFill>
                <a:latin typeface="Lucida Console"/>
                <a:ea typeface="Microsoft JhengHei UI"/>
              </a:rPr>
              <a:t>:</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if</a:t>
            </a:r>
            <a:r>
              <a:rPr b="0" lang="en-US" sz="2000" spc="-1" strike="noStrike">
                <a:solidFill>
                  <a:srgbClr val="008000"/>
                </a:solidFill>
                <a:latin typeface="Lucida Console"/>
                <a:ea typeface="Microsoft JhengHei UI"/>
              </a:rPr>
              <a:t> (Tree is not None)</a:t>
            </a:r>
            <a:r>
              <a:rPr b="0" lang="en-US" sz="2000" spc="-1" strike="noStrike">
                <a:solidFill>
                  <a:srgbClr val="0000ff"/>
                </a:solidFill>
                <a:latin typeface="Lucida Console"/>
                <a:ea typeface="Microsoft JhengHei UI"/>
              </a:rPr>
              <a:t>:</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9a3416"/>
                </a:solidFill>
                <a:latin typeface="Lucida Console"/>
                <a:ea typeface="Microsoft JhengHei UI"/>
              </a:rPr>
              <a:t>PrintTree</a:t>
            </a:r>
            <a:r>
              <a:rPr b="0" lang="en-US" sz="2000" spc="-1" strike="noStrike">
                <a:solidFill>
                  <a:srgbClr val="008000"/>
                </a:solidFill>
                <a:latin typeface="Lucida Console"/>
                <a:ea typeface="Microsoft JhengHei UI"/>
              </a:rPr>
              <a:t>(Tree.Left)</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print</a:t>
            </a:r>
            <a:r>
              <a:rPr b="0" lang="en-US" sz="2000" spc="-1" strike="noStrike">
                <a:solidFill>
                  <a:srgbClr val="008000"/>
                </a:solidFill>
                <a:latin typeface="Lucida Console"/>
                <a:ea typeface="Microsoft JhengHei UI"/>
              </a:rPr>
              <a:t>(Tree.Value)</a:t>
            </a:r>
            <a:endParaRPr b="0" lang="en-US" sz="2000" spc="-1" strike="noStrike">
              <a:solidFill>
                <a:srgbClr val="465562"/>
              </a:solidFill>
              <a:latin typeface="Times New Roman"/>
            </a:endParaRPr>
          </a:p>
          <a:p>
            <a:pPr>
              <a:lnSpc>
                <a:spcPct val="90000"/>
              </a:lnSpc>
              <a:spcBef>
                <a:spcPts val="1400"/>
              </a:spcBef>
              <a:tabLst>
                <a:tab algn="l" pos="0"/>
              </a:tabLst>
            </a:pPr>
            <a:r>
              <a:rPr b="0" lang="en-US" sz="2000" spc="-1" strike="noStrike">
                <a:solidFill>
                  <a:srgbClr val="008000"/>
                </a:solidFill>
                <a:latin typeface="Lucida Console"/>
                <a:ea typeface="Microsoft JhengHei UI"/>
              </a:rPr>
              <a:t>        </a:t>
            </a:r>
            <a:r>
              <a:rPr b="0" lang="en-US" sz="2000" spc="-1" strike="noStrike">
                <a:solidFill>
                  <a:srgbClr val="9a3416"/>
                </a:solidFill>
                <a:latin typeface="Lucida Console"/>
                <a:ea typeface="Microsoft JhengHei UI"/>
              </a:rPr>
              <a:t>PrintTree</a:t>
            </a:r>
            <a:r>
              <a:rPr b="0" lang="en-US" sz="2000" spc="-1" strike="noStrike">
                <a:solidFill>
                  <a:srgbClr val="008000"/>
                </a:solidFill>
                <a:latin typeface="Lucida Console"/>
                <a:ea typeface="Microsoft JhengHei UI"/>
              </a:rPr>
              <a:t>(Tree.Right)</a:t>
            </a:r>
            <a:endParaRPr b="0" lang="en-US" sz="2000" spc="-1" strike="noStrike">
              <a:solidFill>
                <a:srgbClr val="465562"/>
              </a:solidFill>
              <a:latin typeface="Times New Roman"/>
            </a:endParaRPr>
          </a:p>
          <a:p>
            <a:pPr>
              <a:lnSpc>
                <a:spcPct val="90000"/>
              </a:lnSpc>
              <a:spcBef>
                <a:spcPts val="1400"/>
              </a:spcBef>
              <a:tabLst>
                <a:tab algn="l" pos="0"/>
              </a:tabLst>
            </a:pPr>
            <a:endParaRPr b="0" lang="en-US" sz="2000" spc="-1" strike="noStrike">
              <a:solidFill>
                <a:srgbClr val="465562"/>
              </a:solidFill>
              <a:latin typeface="Times New Roman"/>
            </a:endParaRPr>
          </a:p>
        </p:txBody>
      </p:sp>
      <p:sp>
        <p:nvSpPr>
          <p:cNvPr id="42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Function for Printing the Data in a Binary Tree</a:t>
            </a:r>
            <a:endParaRPr b="0" lang="en-US" sz="3200" spc="-1" strike="noStrike">
              <a:solidFill>
                <a:srgbClr val="465562"/>
              </a:solidFill>
              <a:latin typeface="Arial"/>
            </a:endParaRPr>
          </a:p>
        </p:txBody>
      </p:sp>
      <p:sp>
        <p:nvSpPr>
          <p:cNvPr id="42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2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2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416AFB5E-C467-49CF-B54B-88038332E35B}" type="slidenum">
              <a:rPr b="0" lang="en-US" sz="800" spc="-1" strike="noStrike">
                <a:solidFill>
                  <a:srgbClr val="00b050"/>
                </a:solidFill>
                <a:latin typeface="Microsoft JhengHei UI"/>
                <a:ea typeface="Microsoft JhengHei UI"/>
              </a:rPr>
              <a:t>42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TextShape 1"/>
          <p:cNvSpPr txBox="1"/>
          <p:nvPr/>
        </p:nvSpPr>
        <p:spPr>
          <a:xfrm>
            <a:off x="1195560" y="177840"/>
            <a:ext cx="7338600" cy="1239480"/>
          </a:xfrm>
          <a:prstGeom prst="rect">
            <a:avLst/>
          </a:prstGeom>
          <a:noFill/>
          <a:ln w="0">
            <a:noFill/>
          </a:ln>
        </p:spPr>
        <p:txBody>
          <a:bodyPr anchor="b">
            <a:normAutofit/>
          </a:bodyPr>
          <a:p>
            <a:pPr>
              <a:lnSpc>
                <a:spcPct val="90000"/>
              </a:lnSpc>
            </a:pPr>
            <a:r>
              <a:rPr b="0" lang="en-US" sz="3200" spc="-1" strike="noStrike">
                <a:solidFill>
                  <a:srgbClr val="344049"/>
                </a:solidFill>
                <a:latin typeface="Times New Roman"/>
                <a:ea typeface="Microsoft JhengHei UI"/>
              </a:rPr>
              <a:t>Inserting the Entry </a:t>
            </a:r>
            <a:r>
              <a:rPr b="0" lang="en-US" sz="3200" spc="-1" strike="noStrike">
                <a:solidFill>
                  <a:srgbClr val="344049"/>
                </a:solidFill>
                <a:latin typeface="Lucida Console"/>
                <a:ea typeface="Microsoft JhengHei UI"/>
              </a:rPr>
              <a:t>M</a:t>
            </a:r>
            <a:r>
              <a:rPr b="0" lang="en-US" sz="3200" spc="-1" strike="noStrike">
                <a:solidFill>
                  <a:srgbClr val="344049"/>
                </a:solidFill>
                <a:latin typeface="Times New Roman"/>
                <a:ea typeface="Microsoft JhengHei UI"/>
              </a:rPr>
              <a:t> into the List </a:t>
            </a:r>
            <a:r>
              <a:rPr b="0" lang="en-US" sz="3200" spc="-1" strike="noStrike">
                <a:solidFill>
                  <a:srgbClr val="344049"/>
                </a:solidFill>
                <a:latin typeface="Lucida Console"/>
                <a:ea typeface="Microsoft JhengHei UI"/>
              </a:rPr>
              <a:t>B, E, G, H, J, K, N, P</a:t>
            </a:r>
            <a:r>
              <a:rPr b="0" lang="en-US" sz="3200" spc="-1" strike="noStrike">
                <a:solidFill>
                  <a:srgbClr val="344049"/>
                </a:solidFill>
                <a:latin typeface="Times New Roman"/>
                <a:ea typeface="Microsoft JhengHei UI"/>
              </a:rPr>
              <a:t> Stored as a Tree</a:t>
            </a:r>
            <a:endParaRPr b="0" lang="en-US" sz="3200" spc="-1" strike="noStrike">
              <a:solidFill>
                <a:srgbClr val="465562"/>
              </a:solidFill>
              <a:latin typeface="Arial"/>
            </a:endParaRPr>
          </a:p>
        </p:txBody>
      </p:sp>
      <p:sp>
        <p:nvSpPr>
          <p:cNvPr id="42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2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2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779FEAA6-6136-47C4-B008-49D0EBE3C58C}" type="slidenum">
              <a:rPr b="0" lang="en-US" sz="800" spc="-1" strike="noStrike">
                <a:solidFill>
                  <a:srgbClr val="00b050"/>
                </a:solidFill>
                <a:latin typeface="Microsoft JhengHei UI"/>
                <a:ea typeface="Microsoft JhengHei UI"/>
              </a:rPr>
              <a:t>43</a:t>
            </a:fld>
            <a:endParaRPr b="0" lang="en-US" sz="800" spc="-1" strike="noStrike">
              <a:latin typeface="Times New Roman"/>
            </a:endParaRPr>
          </a:p>
        </p:txBody>
      </p:sp>
      <p:pic>
        <p:nvPicPr>
          <p:cNvPr id="429" name="Picture 3" descr="In a search tree, labeled a. Search for the new entry until its absence is detected, the root node H branches to E and N. E branches to B and G. N branches to K and P. K branches to J and question mark. An arrow extends from the root node H to N to K and then to the question mark. In a second search table, labeled b. This is the position in which the new entry should be attached, the branching remains the same, but M is now added as a branch from K."/>
          <p:cNvPicPr/>
          <p:nvPr/>
        </p:nvPicPr>
        <p:blipFill>
          <a:blip r:embed="rId1"/>
          <a:stretch/>
        </p:blipFill>
        <p:spPr>
          <a:xfrm>
            <a:off x="2895480" y="1510200"/>
            <a:ext cx="3809520" cy="48175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TextShape 1"/>
          <p:cNvSpPr txBox="1"/>
          <p:nvPr/>
        </p:nvSpPr>
        <p:spPr>
          <a:xfrm>
            <a:off x="1195560" y="1600200"/>
            <a:ext cx="7338600" cy="4800240"/>
          </a:xfrm>
          <a:prstGeom prst="rect">
            <a:avLst/>
          </a:prstGeom>
          <a:noFill/>
          <a:ln w="0">
            <a:noFill/>
          </a:ln>
        </p:spPr>
        <p:txBody>
          <a:bodyPr>
            <a:normAutofit fontScale="41000"/>
          </a:bodyPr>
          <a:p>
            <a:pPr>
              <a:lnSpc>
                <a:spcPct val="90000"/>
              </a:lnSpc>
              <a:spcBef>
                <a:spcPts val="1400"/>
              </a:spcBef>
              <a:tabLst>
                <a:tab algn="l" pos="0"/>
              </a:tabLst>
            </a:pPr>
            <a:r>
              <a:rPr b="0" lang="en-US" sz="2400" spc="-1" strike="noStrike">
                <a:solidFill>
                  <a:srgbClr val="0000ff"/>
                </a:solidFill>
                <a:latin typeface="Lucida Console"/>
                <a:ea typeface="Microsoft JhengHei UI"/>
              </a:rPr>
              <a:t>def </a:t>
            </a:r>
            <a:r>
              <a:rPr b="0" lang="en-US" sz="2400" spc="-1" strike="noStrike">
                <a:solidFill>
                  <a:srgbClr val="800000"/>
                </a:solidFill>
                <a:latin typeface="Lucida Console"/>
                <a:ea typeface="Microsoft JhengHei UI"/>
              </a:rPr>
              <a:t>Insert</a:t>
            </a:r>
            <a:r>
              <a:rPr b="0" lang="en-US" sz="2400" spc="-1" strike="noStrike">
                <a:solidFill>
                  <a:srgbClr val="008000"/>
                </a:solidFill>
                <a:latin typeface="Lucida Console"/>
                <a:ea typeface="Microsoft JhengHei UI"/>
              </a:rPr>
              <a:t>(Tree, NewValue)</a:t>
            </a:r>
            <a:r>
              <a:rPr b="0" lang="en-US" sz="2400" spc="-1" strike="noStrike">
                <a:solidFill>
                  <a:srgbClr val="0000ff"/>
                </a:solidFill>
                <a:latin typeface="Lucida Console"/>
                <a:ea typeface="Microsoft JhengHei UI"/>
              </a:rPr>
              <a:t>:</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00ff"/>
                </a:solidFill>
                <a:latin typeface="Lucida Console"/>
                <a:ea typeface="Microsoft JhengHei UI"/>
              </a:rPr>
              <a:t>if</a:t>
            </a:r>
            <a:r>
              <a:rPr b="0" lang="en-US" sz="2400" spc="-1" strike="noStrike">
                <a:solidFill>
                  <a:srgbClr val="008000"/>
                </a:solidFill>
                <a:latin typeface="Lucida Console"/>
                <a:ea typeface="Microsoft JhengHei UI"/>
              </a:rPr>
              <a:t> (Tree is None)</a:t>
            </a:r>
            <a:r>
              <a:rPr b="0" lang="en-US" sz="2400" spc="-1" strike="noStrike">
                <a:solidFill>
                  <a:srgbClr val="0000ff"/>
                </a:solidFill>
                <a:latin typeface="Lucida Console"/>
                <a:ea typeface="Microsoft JhengHei UI"/>
              </a:rPr>
              <a:t>:</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800080"/>
                </a:solidFill>
                <a:latin typeface="Lucida Console"/>
                <a:ea typeface="Microsoft JhengHei UI"/>
              </a:rPr>
              <a:t># Create a new leaf with NewValue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9a3416"/>
                </a:solidFill>
                <a:latin typeface="Lucida Console"/>
                <a:ea typeface="Microsoft JhengHei UI"/>
              </a:rPr>
              <a:t>Tree</a:t>
            </a:r>
            <a:r>
              <a:rPr b="0" lang="en-US" sz="2400" spc="-1" strike="noStrike">
                <a:solidFill>
                  <a:srgbClr val="008000"/>
                </a:solidFill>
                <a:latin typeface="Lucida Console"/>
                <a:ea typeface="Microsoft JhengHei UI"/>
              </a:rPr>
              <a:t> = TreeNode()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8000"/>
                </a:solidFill>
                <a:latin typeface="Lucida Console"/>
                <a:ea typeface="Microsoft JhengHei UI"/>
              </a:rPr>
              <a:t>Tree.Value = NewValue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00ff"/>
                </a:solidFill>
                <a:latin typeface="Lucida Console"/>
                <a:ea typeface="Microsoft JhengHei UI"/>
              </a:rPr>
              <a:t>elif</a:t>
            </a:r>
            <a:r>
              <a:rPr b="0" lang="en-US" sz="2400" spc="-1" strike="noStrike">
                <a:solidFill>
                  <a:srgbClr val="008000"/>
                </a:solidFill>
                <a:latin typeface="Lucida Console"/>
                <a:ea typeface="Microsoft JhengHei UI"/>
              </a:rPr>
              <a:t> (NewValue &lt; Tree.Value)</a:t>
            </a:r>
            <a:r>
              <a:rPr b="0" lang="en-US" sz="2400" spc="-1" strike="noStrike">
                <a:solidFill>
                  <a:srgbClr val="0000ff"/>
                </a:solidFill>
                <a:latin typeface="Lucida Console"/>
                <a:ea typeface="Microsoft JhengHei UI"/>
              </a:rPr>
              <a:t>:</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800080"/>
                </a:solidFill>
                <a:latin typeface="Lucida Console"/>
                <a:ea typeface="Microsoft JhengHei UI"/>
              </a:rPr>
              <a:t># Insert NewValue into the left subtree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8000"/>
                </a:solidFill>
                <a:latin typeface="Lucida Console"/>
                <a:ea typeface="Microsoft JhengHei UI"/>
              </a:rPr>
              <a:t>Tree.Left = </a:t>
            </a:r>
            <a:r>
              <a:rPr b="0" lang="en-US" sz="2400" spc="-1" strike="noStrike">
                <a:solidFill>
                  <a:srgbClr val="9a3416"/>
                </a:solidFill>
                <a:latin typeface="Lucida Console"/>
                <a:ea typeface="Microsoft JhengHei UI"/>
              </a:rPr>
              <a:t>Insert</a:t>
            </a:r>
            <a:r>
              <a:rPr b="0" lang="en-US" sz="2400" spc="-1" strike="noStrike">
                <a:solidFill>
                  <a:srgbClr val="008000"/>
                </a:solidFill>
                <a:latin typeface="Lucida Console"/>
                <a:ea typeface="Microsoft JhengHei UI"/>
              </a:rPr>
              <a:t>(Tree.Left, NewValue)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00ff"/>
                </a:solidFill>
                <a:latin typeface="Lucida Console"/>
                <a:ea typeface="Microsoft JhengHei UI"/>
              </a:rPr>
              <a:t>elif</a:t>
            </a:r>
            <a:r>
              <a:rPr b="0" lang="en-US" sz="2400" spc="-1" strike="noStrike">
                <a:solidFill>
                  <a:srgbClr val="008000"/>
                </a:solidFill>
                <a:latin typeface="Lucida Console"/>
                <a:ea typeface="Microsoft JhengHei UI"/>
              </a:rPr>
              <a:t> (NewValue &gt; Tree.Value)</a:t>
            </a:r>
            <a:r>
              <a:rPr b="0" lang="en-US" sz="2400" spc="-1" strike="noStrike">
                <a:solidFill>
                  <a:srgbClr val="0000ff"/>
                </a:solidFill>
                <a:latin typeface="Lucida Console"/>
                <a:ea typeface="Microsoft JhengHei UI"/>
              </a:rPr>
              <a:t>:</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800080"/>
                </a:solidFill>
                <a:latin typeface="Lucida Console"/>
                <a:ea typeface="Microsoft JhengHei UI"/>
              </a:rPr>
              <a:t># Insert NewValue into the right subtree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8000"/>
                </a:solidFill>
                <a:latin typeface="Lucida Console"/>
                <a:ea typeface="Microsoft JhengHei UI"/>
              </a:rPr>
              <a:t>Tree.Right = </a:t>
            </a:r>
            <a:r>
              <a:rPr b="0" lang="en-US" sz="2400" spc="-1" strike="noStrike">
                <a:solidFill>
                  <a:srgbClr val="9a3416"/>
                </a:solidFill>
                <a:latin typeface="Lucida Console"/>
                <a:ea typeface="Microsoft JhengHei UI"/>
              </a:rPr>
              <a:t>Insert</a:t>
            </a:r>
            <a:r>
              <a:rPr b="0" lang="en-US" sz="2400" spc="-1" strike="noStrike">
                <a:solidFill>
                  <a:srgbClr val="008000"/>
                </a:solidFill>
                <a:latin typeface="Lucida Console"/>
                <a:ea typeface="Microsoft JhengHei UI"/>
              </a:rPr>
              <a:t>(Tree.Right, NewValue)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00ff"/>
                </a:solidFill>
                <a:latin typeface="Lucida Console"/>
                <a:ea typeface="Microsoft JhengHei UI"/>
              </a:rPr>
              <a:t>else: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800080"/>
                </a:solidFill>
                <a:latin typeface="Lucida Console"/>
                <a:ea typeface="Microsoft JhengHei UI"/>
              </a:rPr>
              <a:t># Make no change</a:t>
            </a:r>
            <a:endParaRPr b="0" lang="en-US" sz="2400" spc="-1" strike="noStrike">
              <a:solidFill>
                <a:srgbClr val="465562"/>
              </a:solidFill>
              <a:latin typeface="Times New Roman"/>
            </a:endParaRPr>
          </a:p>
          <a:p>
            <a:pPr>
              <a:lnSpc>
                <a:spcPct val="90000"/>
              </a:lnSpc>
              <a:spcBef>
                <a:spcPts val="1400"/>
              </a:spcBef>
              <a:tabLst>
                <a:tab algn="l" pos="0"/>
              </a:tabLst>
            </a:pPr>
            <a:r>
              <a:rPr b="0" lang="en-US" sz="2400" spc="-1" strike="noStrike">
                <a:solidFill>
                  <a:srgbClr val="008000"/>
                </a:solidFill>
                <a:latin typeface="Lucida Console"/>
                <a:ea typeface="Microsoft JhengHei UI"/>
              </a:rPr>
              <a:t>    </a:t>
            </a:r>
            <a:r>
              <a:rPr b="0" lang="en-US" sz="2400" spc="-1" strike="noStrike">
                <a:solidFill>
                  <a:srgbClr val="0000ff"/>
                </a:solidFill>
                <a:latin typeface="Lucida Console"/>
                <a:ea typeface="Microsoft JhengHei UI"/>
              </a:rPr>
              <a:t>return</a:t>
            </a:r>
            <a:r>
              <a:rPr b="0" lang="en-US" sz="2400" spc="-1" strike="noStrike">
                <a:solidFill>
                  <a:srgbClr val="008000"/>
                </a:solidFill>
                <a:latin typeface="Lucida Console"/>
                <a:ea typeface="Microsoft JhengHei UI"/>
              </a:rPr>
              <a:t> Tree</a:t>
            </a:r>
            <a:endParaRPr b="0" lang="en-US" sz="2400" spc="-1" strike="noStrike">
              <a:solidFill>
                <a:srgbClr val="465562"/>
              </a:solidFill>
              <a:latin typeface="Times New Roman"/>
            </a:endParaRPr>
          </a:p>
          <a:p>
            <a:pPr>
              <a:lnSpc>
                <a:spcPct val="90000"/>
              </a:lnSpc>
              <a:spcBef>
                <a:spcPts val="1400"/>
              </a:spcBef>
              <a:tabLst>
                <a:tab algn="l" pos="0"/>
              </a:tabLst>
            </a:pPr>
            <a:endParaRPr b="0" lang="en-US" sz="2400" spc="-1" strike="noStrike">
              <a:solidFill>
                <a:srgbClr val="465562"/>
              </a:solidFill>
              <a:latin typeface="Times New Roman"/>
            </a:endParaRPr>
          </a:p>
        </p:txBody>
      </p:sp>
      <p:sp>
        <p:nvSpPr>
          <p:cNvPr id="43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Function for Inserting a New Entry in a List Stored as a Binary Tree</a:t>
            </a:r>
            <a:endParaRPr b="0" lang="en-US" sz="3200" spc="-1" strike="noStrike">
              <a:solidFill>
                <a:srgbClr val="465562"/>
              </a:solidFill>
              <a:latin typeface="Arial"/>
            </a:endParaRPr>
          </a:p>
        </p:txBody>
      </p:sp>
      <p:sp>
        <p:nvSpPr>
          <p:cNvPr id="43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3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3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2A95F00-EBE1-4358-AF8B-F3EC5C47371A}"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 complete binary tree structure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Each child nodes are larger/smaller than their parent</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Min - heap</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Parent &lt; Child</a:t>
            </a:r>
            <a:endParaRPr b="0" lang="en-US" sz="20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Max - heap</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Parent &gt; Child</a:t>
            </a:r>
            <a:endParaRPr b="0" lang="en-US" sz="2000" spc="-1" strike="noStrike">
              <a:solidFill>
                <a:srgbClr val="465562"/>
              </a:solidFill>
              <a:latin typeface="Times New Roman"/>
            </a:endParaRPr>
          </a:p>
          <a:p>
            <a:endParaRPr b="0" lang="en-US" sz="2000" spc="-1" strike="noStrike">
              <a:solidFill>
                <a:srgbClr val="465562"/>
              </a:solidFill>
              <a:latin typeface="Times New Roman"/>
            </a:endParaRPr>
          </a:p>
        </p:txBody>
      </p:sp>
      <p:sp>
        <p:nvSpPr>
          <p:cNvPr id="43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3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3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487E2B96-ED55-4CBC-A7C6-A494A0F580DD}"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
        <p:nvSpPr>
          <p:cNvPr id="439" name="TextShape 5"/>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Heap</a:t>
            </a:r>
            <a:endParaRPr b="0" lang="en-US" sz="3200" spc="-1" strike="noStrike">
              <a:solidFill>
                <a:srgbClr val="465562"/>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Append the target value to the end of a Heap</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Compare the value with parent node’s value</a:t>
            </a:r>
            <a:endParaRPr b="0" lang="en-US" sz="2400" spc="-1" strike="noStrike">
              <a:solidFill>
                <a:srgbClr val="465562"/>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465562"/>
                </a:solidFill>
                <a:latin typeface="Times New Roman"/>
                <a:ea typeface="Microsoft JhengHei UI"/>
              </a:rPr>
              <a:t>If the target value is greater or smaller (max/min heap) than parent node’s value, swap the target node and parent node</a:t>
            </a:r>
            <a:endParaRPr b="0" lang="en-US" sz="2400" spc="-1" strike="noStrike">
              <a:solidFill>
                <a:srgbClr val="465562"/>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465562"/>
                </a:solidFill>
                <a:latin typeface="Times New Roman"/>
                <a:ea typeface="Microsoft JhengHei UI"/>
              </a:rPr>
              <a:t>Repeat </a:t>
            </a:r>
            <a:endParaRPr b="0" lang="en-US" sz="2400" spc="-1" strike="noStrike">
              <a:solidFill>
                <a:srgbClr val="465562"/>
              </a:solidFill>
              <a:latin typeface="Times New Roman"/>
            </a:endParaRPr>
          </a:p>
        </p:txBody>
      </p:sp>
      <p:sp>
        <p:nvSpPr>
          <p:cNvPr id="44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Heap Insertion</a:t>
            </a:r>
            <a:endParaRPr b="0" lang="en-US" sz="3200" spc="-1" strike="noStrike">
              <a:solidFill>
                <a:srgbClr val="465562"/>
              </a:solidFill>
              <a:latin typeface="Arial"/>
            </a:endParaRPr>
          </a:p>
        </p:txBody>
      </p:sp>
      <p:sp>
        <p:nvSpPr>
          <p:cNvPr id="44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4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4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B40DF8E6-86C5-49D9-9F5A-49AF358024D5}"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Replace the target value with a max/min value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Swap the max/min value and the parent node until root node </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Swap the root and the last node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Delete the last node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Heapify</a:t>
            </a:r>
            <a:endParaRPr b="0" lang="en-US" sz="2400" spc="-1" strike="noStrike">
              <a:solidFill>
                <a:srgbClr val="465562"/>
              </a:solidFill>
              <a:latin typeface="Times New Roman"/>
            </a:endParaRPr>
          </a:p>
        </p:txBody>
      </p:sp>
      <p:sp>
        <p:nvSpPr>
          <p:cNvPr id="44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Heap Deletion</a:t>
            </a:r>
            <a:endParaRPr b="0" lang="en-US" sz="3200" spc="-1" strike="noStrike">
              <a:solidFill>
                <a:srgbClr val="465562"/>
              </a:solidFill>
              <a:latin typeface="Arial"/>
            </a:endParaRPr>
          </a:p>
        </p:txBody>
      </p:sp>
      <p:sp>
        <p:nvSpPr>
          <p:cNvPr id="44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4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4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ACB9CE16-1E33-428E-B78D-C83D7880B470}"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Use an aggregate structure to define new type, in C:</a:t>
            </a:r>
            <a:endParaRPr b="0" lang="en-US" sz="2400" spc="-1" strike="noStrike">
              <a:solidFill>
                <a:srgbClr val="465562"/>
              </a:solidFill>
              <a:latin typeface="Times New Roman"/>
            </a:endParaRPr>
          </a:p>
          <a:p>
            <a:pPr marL="246960" indent="-246600">
              <a:lnSpc>
                <a:spcPct val="90000"/>
              </a:lnSpc>
              <a:spcBef>
                <a:spcPts val="1199"/>
              </a:spcBef>
              <a:tabLst>
                <a:tab algn="l" pos="0"/>
              </a:tabLst>
            </a:pPr>
            <a:r>
              <a:rPr b="1" lang="en-US" sz="2000" spc="-1" strike="noStrike">
                <a:solidFill>
                  <a:srgbClr val="465562"/>
                </a:solidFill>
                <a:latin typeface="Lucida Console"/>
                <a:ea typeface="Microsoft JhengHei UI"/>
              </a:rPr>
              <a:t>    </a:t>
            </a:r>
            <a:r>
              <a:rPr b="0" lang="en-US" sz="2000" spc="-1" strike="noStrike">
                <a:solidFill>
                  <a:srgbClr val="0000ff"/>
                </a:solidFill>
                <a:latin typeface="Lucida Console"/>
                <a:ea typeface="Microsoft JhengHei UI"/>
              </a:rPr>
              <a:t>struct </a:t>
            </a:r>
            <a:r>
              <a:rPr b="0" lang="en-US" sz="2000" spc="-1" strike="noStrike">
                <a:solidFill>
                  <a:srgbClr val="9a3416"/>
                </a:solidFill>
                <a:latin typeface="Lucida Console"/>
                <a:ea typeface="Microsoft JhengHei UI"/>
              </a:rPr>
              <a:t>EmployeeType</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char</a:t>
            </a:r>
            <a:r>
              <a:rPr b="0" lang="en-US" sz="2000" spc="-1" strike="noStrike">
                <a:solidFill>
                  <a:srgbClr val="008000"/>
                </a:solidFill>
                <a:latin typeface="Lucida Console"/>
                <a:ea typeface="Microsoft JhengHei UI"/>
              </a:rPr>
              <a:t>    Name[25];</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int</a:t>
            </a:r>
            <a:r>
              <a:rPr b="0" lang="en-US" sz="2000" spc="-1" strike="noStrike">
                <a:solidFill>
                  <a:srgbClr val="008000"/>
                </a:solidFill>
                <a:latin typeface="Lucida Console"/>
                <a:ea typeface="Microsoft JhengHei UI"/>
              </a:rPr>
              <a:t>     Age;</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    </a:t>
            </a:r>
            <a:r>
              <a:rPr b="0" lang="en-US" sz="2000" spc="-1" strike="noStrike">
                <a:solidFill>
                  <a:srgbClr val="0000ff"/>
                </a:solidFill>
                <a:latin typeface="Lucida Console"/>
                <a:ea typeface="Microsoft JhengHei UI"/>
              </a:rPr>
              <a:t>float</a:t>
            </a:r>
            <a:r>
              <a:rPr b="0" lang="en-US" sz="2000" spc="-1" strike="noStrike">
                <a:solidFill>
                  <a:srgbClr val="008000"/>
                </a:solidFill>
                <a:latin typeface="Lucida Console"/>
                <a:ea typeface="Microsoft JhengHei UI"/>
              </a:rPr>
              <a:t>    SkillRating;</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8000"/>
                </a:solidFill>
                <a:latin typeface="Lucida Console"/>
                <a:ea typeface="Microsoft JhengHei UI"/>
              </a:rPr>
              <a:t>    </a:t>
            </a:r>
            <a:r>
              <a:rPr b="0" lang="en-US" sz="2000" spc="-1" strike="noStrike">
                <a:solidFill>
                  <a:srgbClr val="008000"/>
                </a:solidFill>
                <a:latin typeface="Lucida Console"/>
                <a:ea typeface="Microsoft JhengHei UI"/>
              </a:rPr>
              <a:t>}</a:t>
            </a:r>
            <a:endParaRPr b="0" lang="en-US" sz="2000" spc="-1" strike="noStrike">
              <a:solidFill>
                <a:srgbClr val="465562"/>
              </a:solidFill>
              <a:latin typeface="Times New Roman"/>
            </a:endParaRPr>
          </a:p>
          <a:p>
            <a:pPr marL="246960" indent="-246600">
              <a:lnSpc>
                <a:spcPct val="90000"/>
              </a:lnSpc>
              <a:spcBef>
                <a:spcPts val="1199"/>
              </a:spcBef>
              <a:buClr>
                <a:srgbClr val="465562"/>
              </a:buClr>
              <a:buFont typeface="Euphemia"/>
              <a:buChar char="›"/>
              <a:tabLst>
                <a:tab algn="l" pos="0"/>
              </a:tabLst>
            </a:pPr>
            <a:r>
              <a:rPr b="0" lang="en-US" sz="2400" spc="-1" strike="noStrike">
                <a:solidFill>
                  <a:srgbClr val="465562"/>
                </a:solidFill>
                <a:latin typeface="Times New Roman"/>
                <a:ea typeface="Microsoft JhengHei UI"/>
              </a:rPr>
              <a:t>Use the new type to define variables:</a:t>
            </a:r>
            <a:endParaRPr b="0" lang="en-US" sz="2400" spc="-1" strike="noStrike">
              <a:solidFill>
                <a:srgbClr val="465562"/>
              </a:solidFill>
              <a:latin typeface="Times New Roman"/>
            </a:endParaRPr>
          </a:p>
          <a:p>
            <a:pPr marL="246960" indent="-246600">
              <a:lnSpc>
                <a:spcPct val="90000"/>
              </a:lnSpc>
              <a:spcBef>
                <a:spcPts val="1199"/>
              </a:spcBef>
              <a:tabLst>
                <a:tab algn="l" pos="0"/>
              </a:tabLst>
            </a:pPr>
            <a:r>
              <a:rPr b="0" lang="en-US" sz="2000" spc="-1" strike="noStrike">
                <a:solidFill>
                  <a:srgbClr val="465562"/>
                </a:solidFill>
                <a:latin typeface="Consolas"/>
                <a:ea typeface="Microsoft JhengHei UI"/>
              </a:rPr>
              <a:t>   </a:t>
            </a:r>
            <a:r>
              <a:rPr b="0" lang="en-US" sz="2000" spc="-1" strike="noStrike">
                <a:solidFill>
                  <a:srgbClr val="0000ff"/>
                </a:solidFill>
                <a:latin typeface="Consolas"/>
                <a:ea typeface="Microsoft JhengHei UI"/>
              </a:rPr>
              <a:t>struct </a:t>
            </a:r>
            <a:r>
              <a:rPr b="0" lang="en-US" sz="2000" spc="-1" strike="noStrike">
                <a:solidFill>
                  <a:srgbClr val="9a3416"/>
                </a:solidFill>
                <a:latin typeface="Consolas"/>
                <a:ea typeface="Microsoft JhengHei UI"/>
              </a:rPr>
              <a:t>EmployeeType </a:t>
            </a:r>
            <a:r>
              <a:rPr b="0" lang="en-US" sz="2000" spc="-1" strike="noStrike">
                <a:solidFill>
                  <a:srgbClr val="008000"/>
                </a:solidFill>
                <a:latin typeface="Consolas"/>
                <a:ea typeface="Microsoft JhengHei UI"/>
              </a:rPr>
              <a:t>DistManager, SalesRep1;</a:t>
            </a:r>
            <a:r>
              <a:rPr b="0" lang="en-US" sz="2400" spc="-1" strike="noStrike">
                <a:solidFill>
                  <a:srgbClr val="465562"/>
                </a:solidFill>
                <a:latin typeface="Consolas"/>
                <a:ea typeface="Microsoft JhengHei UI"/>
              </a:rPr>
              <a:t>	</a:t>
            </a:r>
            <a:endParaRPr b="0" lang="en-US" sz="2400" spc="-1" strike="noStrike">
              <a:solidFill>
                <a:srgbClr val="465562"/>
              </a:solidFill>
              <a:latin typeface="Times New Roman"/>
            </a:endParaRPr>
          </a:p>
          <a:p>
            <a:pPr marL="246960" indent="-246600">
              <a:lnSpc>
                <a:spcPct val="90000"/>
              </a:lnSpc>
              <a:spcBef>
                <a:spcPts val="601"/>
              </a:spcBef>
              <a:tabLst>
                <a:tab algn="l" pos="0"/>
              </a:tabLst>
            </a:pPr>
            <a:r>
              <a:rPr b="1" lang="en-US" sz="2400" spc="-1" strike="noStrike">
                <a:solidFill>
                  <a:srgbClr val="465562"/>
                </a:solidFill>
                <a:latin typeface="Courier New"/>
                <a:ea typeface="Microsoft JhengHei UI"/>
              </a:rPr>
              <a:t>	</a:t>
            </a:r>
            <a:endParaRPr b="0" lang="en-US" sz="2400" spc="-1" strike="noStrike">
              <a:solidFill>
                <a:srgbClr val="465562"/>
              </a:solidFill>
              <a:latin typeface="Times New Roman"/>
            </a:endParaRPr>
          </a:p>
          <a:p>
            <a:pPr>
              <a:lnSpc>
                <a:spcPct val="90000"/>
              </a:lnSpc>
              <a:spcBef>
                <a:spcPts val="1400"/>
              </a:spcBef>
              <a:tabLst>
                <a:tab algn="l" pos="0"/>
              </a:tabLst>
            </a:pPr>
            <a:endParaRPr b="0" lang="en-US" sz="2400" spc="-1" strike="noStrike">
              <a:solidFill>
                <a:srgbClr val="465562"/>
              </a:solidFill>
              <a:latin typeface="Times New Roman"/>
            </a:endParaRPr>
          </a:p>
        </p:txBody>
      </p:sp>
      <p:sp>
        <p:nvSpPr>
          <p:cNvPr id="45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User-defined Data Type</a:t>
            </a:r>
            <a:endParaRPr b="0" lang="en-US" sz="3200" spc="-1" strike="noStrike">
              <a:solidFill>
                <a:srgbClr val="465562"/>
              </a:solidFill>
              <a:latin typeface="Arial"/>
            </a:endParaRPr>
          </a:p>
        </p:txBody>
      </p:sp>
      <p:sp>
        <p:nvSpPr>
          <p:cNvPr id="45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5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5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A994D2F-38EC-4608-BB63-B098FFA5EFEE}"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TextShape 1"/>
          <p:cNvSpPr txBox="1"/>
          <p:nvPr/>
        </p:nvSpPr>
        <p:spPr>
          <a:xfrm>
            <a:off x="1195560" y="1600200"/>
            <a:ext cx="7338600" cy="4800240"/>
          </a:xfrm>
          <a:prstGeom prst="rect">
            <a:avLst/>
          </a:prstGeom>
          <a:noFill/>
          <a:ln w="0">
            <a:noFill/>
          </a:ln>
        </p:spPr>
        <p:txBody>
          <a:bodyPr>
            <a:noAutofit/>
          </a:bodyPr>
          <a:p>
            <a:pPr marL="246960" indent="-246600">
              <a:lnSpc>
                <a:spcPct val="8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 user-defined data type that can include both data (representation) and functions (behavior).</a:t>
            </a:r>
            <a:endParaRPr b="0" lang="en-US" sz="2400" spc="-1" strike="noStrike">
              <a:solidFill>
                <a:srgbClr val="465562"/>
              </a:solidFill>
              <a:latin typeface="Times New Roman"/>
            </a:endParaRPr>
          </a:p>
          <a:p>
            <a:pPr marL="246960" indent="-246600">
              <a:lnSpc>
                <a:spcPct val="80000"/>
              </a:lnSpc>
              <a:spcBef>
                <a:spcPts val="1199"/>
              </a:spcBef>
              <a:buClr>
                <a:srgbClr val="465562"/>
              </a:buClr>
              <a:buFont typeface="Euphemia"/>
              <a:buChar char="›"/>
            </a:pPr>
            <a:r>
              <a:rPr b="0" lang="en-US" sz="2400" spc="-1" strike="noStrike">
                <a:solidFill>
                  <a:srgbClr val="465562"/>
                </a:solidFill>
                <a:latin typeface="Times New Roman"/>
                <a:ea typeface="Microsoft JhengHei UI"/>
              </a:rPr>
              <a:t>Example:</a:t>
            </a:r>
            <a:endParaRPr b="0" lang="en-US" sz="2400" spc="-1" strike="noStrike">
              <a:solidFill>
                <a:srgbClr val="465562"/>
              </a:solidFill>
              <a:latin typeface="Times New Roman"/>
            </a:endParaRPr>
          </a:p>
          <a:p>
            <a:pPr marL="246960" indent="-246600">
              <a:lnSpc>
                <a:spcPct val="90000"/>
              </a:lnSpc>
              <a:spcBef>
                <a:spcPts val="1199"/>
              </a:spcBef>
              <a:tabLst>
                <a:tab algn="l" pos="0"/>
              </a:tabLst>
            </a:pPr>
            <a:r>
              <a:rPr b="0" lang="en-US" sz="2000" spc="-1" strike="noStrike">
                <a:solidFill>
                  <a:srgbClr val="465562"/>
                </a:solidFill>
                <a:latin typeface="Lucida Console"/>
                <a:ea typeface="Microsoft JhengHei UI"/>
              </a:rPr>
              <a:t>     </a:t>
            </a:r>
            <a:r>
              <a:rPr b="0" lang="en-US" sz="2000" spc="-1" strike="noStrike">
                <a:solidFill>
                  <a:srgbClr val="0000ff"/>
                </a:solidFill>
                <a:latin typeface="Lucida Console"/>
                <a:ea typeface="Microsoft JhengHei UI"/>
              </a:rPr>
              <a:t>interface </a:t>
            </a:r>
            <a:r>
              <a:rPr b="0" lang="en-US" sz="2000" spc="-1" strike="noStrike">
                <a:solidFill>
                  <a:srgbClr val="800000"/>
                </a:solidFill>
                <a:latin typeface="Lucida Console"/>
                <a:ea typeface="Microsoft JhengHei UI"/>
              </a:rPr>
              <a:t>StackType</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8000"/>
                </a:solidFill>
                <a:latin typeface="Lucida Console"/>
                <a:ea typeface="Microsoft JhengHei UI"/>
              </a:rPr>
              <a:t>{</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00ff"/>
                </a:solidFill>
                <a:latin typeface="Lucida Console"/>
                <a:ea typeface="Microsoft JhengHei UI"/>
              </a:rPr>
              <a:t>public int </a:t>
            </a:r>
            <a:r>
              <a:rPr b="0" lang="en-US" sz="2000" spc="-1" strike="noStrike">
                <a:solidFill>
                  <a:srgbClr val="800000"/>
                </a:solidFill>
                <a:latin typeface="Lucida Console"/>
                <a:ea typeface="Microsoft JhengHei UI"/>
              </a:rPr>
              <a:t>pop</a:t>
            </a:r>
            <a:r>
              <a:rPr b="0" lang="en-US" sz="2000" spc="-1" strike="noStrike">
                <a:solidFill>
                  <a:srgbClr val="008000"/>
                </a:solidFill>
                <a:latin typeface="Lucida Console"/>
                <a:ea typeface="Microsoft JhengHei UI"/>
              </a:rPr>
              <a:t>();</a:t>
            </a:r>
            <a:r>
              <a:rPr b="0" lang="en-US" sz="2000" spc="-1" strike="noStrike">
                <a:solidFill>
                  <a:srgbClr val="0000ff"/>
                </a:solidFill>
                <a:latin typeface="Lucida Console"/>
                <a:ea typeface="Microsoft JhengHei UI"/>
              </a:rPr>
              <a:t> </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00ff"/>
                </a:solidFill>
                <a:latin typeface="Lucida Console"/>
                <a:ea typeface="Microsoft JhengHei UI"/>
              </a:rPr>
              <a:t>public int </a:t>
            </a:r>
            <a:r>
              <a:rPr b="0" lang="en-US" sz="2000" spc="-1" strike="noStrike">
                <a:solidFill>
                  <a:srgbClr val="800000"/>
                </a:solidFill>
                <a:latin typeface="Lucida Console"/>
                <a:ea typeface="Microsoft JhengHei UI"/>
              </a:rPr>
              <a:t>push</a:t>
            </a:r>
            <a:r>
              <a:rPr b="0" lang="en-US" sz="2000" spc="-1" strike="noStrike">
                <a:solidFill>
                  <a:srgbClr val="008000"/>
                </a:solidFill>
                <a:latin typeface="Lucida Console"/>
                <a:ea typeface="Microsoft JhengHei UI"/>
              </a:rPr>
              <a:t>(</a:t>
            </a:r>
            <a:r>
              <a:rPr b="0" lang="en-US" sz="2000" spc="-1" strike="noStrike">
                <a:solidFill>
                  <a:srgbClr val="0000ff"/>
                </a:solidFill>
                <a:latin typeface="Lucida Console"/>
                <a:ea typeface="Microsoft JhengHei UI"/>
              </a:rPr>
              <a:t>int </a:t>
            </a:r>
            <a:r>
              <a:rPr b="0" lang="en-US" sz="2000" spc="-1" strike="noStrike">
                <a:solidFill>
                  <a:srgbClr val="008000"/>
                </a:solidFill>
                <a:latin typeface="Lucida Console"/>
                <a:ea typeface="Microsoft JhengHei UI"/>
              </a:rPr>
              <a:t>item);</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00ff"/>
                </a:solidFill>
                <a:latin typeface="Lucida Console"/>
                <a:ea typeface="Microsoft JhengHei UI"/>
              </a:rPr>
              <a:t>public boolean </a:t>
            </a:r>
            <a:r>
              <a:rPr b="0" lang="en-US" sz="2000" spc="-1" strike="noStrike">
                <a:solidFill>
                  <a:srgbClr val="800000"/>
                </a:solidFill>
                <a:latin typeface="Lucida Console"/>
                <a:ea typeface="Microsoft JhengHei UI"/>
              </a:rPr>
              <a:t>isEmpty</a:t>
            </a:r>
            <a:r>
              <a:rPr b="0" lang="en-US" sz="2000" spc="-1" strike="noStrike">
                <a:solidFill>
                  <a:srgbClr val="008000"/>
                </a:solidFill>
                <a:latin typeface="Lucida Console"/>
                <a:ea typeface="Microsoft JhengHei UI"/>
              </a:rPr>
              <a:t>();</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00ff"/>
                </a:solidFill>
                <a:latin typeface="Lucida Console"/>
                <a:ea typeface="Microsoft JhengHei UI"/>
              </a:rPr>
              <a:t>public boolean </a:t>
            </a:r>
            <a:r>
              <a:rPr b="0" lang="en-US" sz="2000" spc="-1" strike="noStrike">
                <a:solidFill>
                  <a:srgbClr val="800000"/>
                </a:solidFill>
                <a:latin typeface="Lucida Console"/>
                <a:ea typeface="Microsoft JhengHei UI"/>
              </a:rPr>
              <a:t>isFull</a:t>
            </a:r>
            <a:r>
              <a:rPr b="0" lang="en-US" sz="2000" spc="-1" strike="noStrike">
                <a:solidFill>
                  <a:srgbClr val="008000"/>
                </a:solidFill>
                <a:latin typeface="Lucida Console"/>
                <a:ea typeface="Microsoft JhengHei UI"/>
              </a:rPr>
              <a:t>();</a:t>
            </a:r>
            <a:endParaRPr b="0" lang="en-US" sz="2000" spc="-1" strike="noStrike">
              <a:solidFill>
                <a:srgbClr val="465562"/>
              </a:solidFill>
              <a:latin typeface="Times New Roman"/>
            </a:endParaRPr>
          </a:p>
          <a:p>
            <a:pPr marL="246960" indent="-246600">
              <a:lnSpc>
                <a:spcPct val="90000"/>
              </a:lnSpc>
              <a:tabLst>
                <a:tab algn="l" pos="0"/>
              </a:tabLst>
            </a:pPr>
            <a:r>
              <a:rPr b="0" lang="en-US" sz="2000" spc="-1" strike="noStrike">
                <a:solidFill>
                  <a:srgbClr val="0000ff"/>
                </a:solidFill>
                <a:latin typeface="Lucida Console"/>
                <a:ea typeface="Microsoft JhengHei UI"/>
              </a:rPr>
              <a:t>     </a:t>
            </a:r>
            <a:r>
              <a:rPr b="0" lang="en-US" sz="2000" spc="-1" strike="noStrike">
                <a:solidFill>
                  <a:srgbClr val="008000"/>
                </a:solidFill>
                <a:latin typeface="Lucida Console"/>
                <a:ea typeface="Microsoft JhengHei UI"/>
              </a:rPr>
              <a:t>}</a:t>
            </a:r>
            <a:r>
              <a:rPr b="0" lang="en-US" sz="2000" spc="-1" strike="noStrike">
                <a:solidFill>
                  <a:srgbClr val="0000ff"/>
                </a:solidFill>
                <a:latin typeface="Lucida Console"/>
                <a:ea typeface="Microsoft JhengHei UI"/>
              </a:rPr>
              <a:t> </a:t>
            </a:r>
            <a:endParaRPr b="0" lang="en-US" sz="2000" spc="-1" strike="noStrike">
              <a:solidFill>
                <a:srgbClr val="465562"/>
              </a:solidFill>
              <a:latin typeface="Times New Roman"/>
            </a:endParaRPr>
          </a:p>
          <a:p>
            <a:pPr>
              <a:lnSpc>
                <a:spcPct val="80000"/>
              </a:lnSpc>
              <a:spcBef>
                <a:spcPts val="1400"/>
              </a:spcBef>
              <a:tabLst>
                <a:tab algn="l" pos="0"/>
              </a:tabLst>
            </a:pPr>
            <a:endParaRPr b="0" lang="en-US" sz="2000" spc="-1" strike="noStrike">
              <a:solidFill>
                <a:srgbClr val="465562"/>
              </a:solidFill>
              <a:latin typeface="Times New Roman"/>
            </a:endParaRPr>
          </a:p>
          <a:p>
            <a:pPr marL="246960" indent="-246600">
              <a:lnSpc>
                <a:spcPct val="80000"/>
              </a:lnSpc>
              <a:spcBef>
                <a:spcPts val="1400"/>
              </a:spcBef>
              <a:tabLst>
                <a:tab algn="l" pos="0"/>
              </a:tabLst>
            </a:pPr>
            <a:r>
              <a:rPr b="0" lang="en-US" sz="2000" spc="-1" strike="noStrike">
                <a:solidFill>
                  <a:srgbClr val="465562"/>
                </a:solidFill>
                <a:latin typeface="Courier New"/>
                <a:ea typeface="Microsoft JhengHei UI"/>
              </a:rPr>
              <a:t>	</a:t>
            </a:r>
            <a:endParaRPr b="0" lang="en-US" sz="2000" spc="-1" strike="noStrike">
              <a:solidFill>
                <a:srgbClr val="465562"/>
              </a:solidFill>
              <a:latin typeface="Times New Roman"/>
            </a:endParaRPr>
          </a:p>
          <a:p>
            <a:pPr>
              <a:lnSpc>
                <a:spcPct val="90000"/>
              </a:lnSpc>
              <a:spcBef>
                <a:spcPts val="1400"/>
              </a:spcBef>
              <a:tabLst>
                <a:tab algn="l" pos="0"/>
              </a:tabLst>
            </a:pPr>
            <a:endParaRPr b="0" lang="en-US" sz="2000" spc="-1" strike="noStrike">
              <a:solidFill>
                <a:srgbClr val="465562"/>
              </a:solidFill>
              <a:latin typeface="Times New Roman"/>
            </a:endParaRPr>
          </a:p>
        </p:txBody>
      </p:sp>
      <p:sp>
        <p:nvSpPr>
          <p:cNvPr id="45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Abstract Data Type</a:t>
            </a:r>
            <a:endParaRPr b="0" lang="en-US" sz="3200" spc="-1" strike="noStrike">
              <a:solidFill>
                <a:srgbClr val="465562"/>
              </a:solidFill>
              <a:latin typeface="Arial"/>
            </a:endParaRPr>
          </a:p>
        </p:txBody>
      </p:sp>
      <p:sp>
        <p:nvSpPr>
          <p:cNvPr id="45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5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5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5A433342-68C3-40B0-ACF5-2605B018625B}"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Lists, Stacks, and Queues</a:t>
            </a:r>
            <a:endParaRPr b="0" lang="en-US" sz="3200" spc="-1" strike="noStrike">
              <a:solidFill>
                <a:srgbClr val="465562"/>
              </a:solidFill>
              <a:latin typeface="Arial"/>
            </a:endParaRPr>
          </a:p>
        </p:txBody>
      </p:sp>
      <p:sp>
        <p:nvSpPr>
          <p:cNvPr id="23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3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3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CBCD90F2-4F0A-4396-B241-286AA781EC9A}"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pic>
        <p:nvPicPr>
          <p:cNvPr id="239" name="Picture 4" descr="The first image is list with the names Jill, labeled Head at the top of the stack, Bob, Devon, and Maurice, labeled Tail at the bottom of the stack. The second image is a stack of books, with top labeled for the top book in the stack and bottom labeled for the bottom book in the stack. In the third image, a line of people waits in a ticket line, with the head being closes to the ticket window, and the tail at the end of the line."/>
          <p:cNvPicPr/>
          <p:nvPr/>
        </p:nvPicPr>
        <p:blipFill>
          <a:blip r:embed="rId1"/>
          <a:stretch/>
        </p:blipFill>
        <p:spPr>
          <a:xfrm>
            <a:off x="990720" y="2985480"/>
            <a:ext cx="7683480" cy="18147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An abstract data type with extra features.</a:t>
            </a:r>
            <a:endParaRPr b="0" lang="en-US" sz="24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Properties can be inherited.</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Constructor methods to initialize new objects.</a:t>
            </a:r>
            <a:endParaRPr b="0" lang="en-US" sz="2000" spc="-1" strike="noStrike">
              <a:solidFill>
                <a:srgbClr val="465562"/>
              </a:solidFill>
              <a:latin typeface="Times New Roman"/>
            </a:endParaRPr>
          </a:p>
          <a:p>
            <a:pPr lvl="1" marL="612720" indent="-246600">
              <a:lnSpc>
                <a:spcPct val="90000"/>
              </a:lnSpc>
              <a:spcBef>
                <a:spcPts val="601"/>
              </a:spcBef>
              <a:buClr>
                <a:srgbClr val="465562"/>
              </a:buClr>
              <a:buFont typeface="Euphemia"/>
              <a:buChar char="–"/>
            </a:pPr>
            <a:r>
              <a:rPr b="0" lang="en-US" sz="2000" spc="-1" strike="noStrike">
                <a:solidFill>
                  <a:srgbClr val="465562"/>
                </a:solidFill>
                <a:latin typeface="Times New Roman"/>
                <a:ea typeface="Microsoft JhengHei UI"/>
              </a:rPr>
              <a:t>Contents can be encapsulated.</a:t>
            </a:r>
            <a:endParaRPr b="0" lang="en-US" sz="2000" spc="-1" strike="noStrike">
              <a:solidFill>
                <a:srgbClr val="465562"/>
              </a:solidFill>
              <a:latin typeface="Times New Roman"/>
            </a:endParaRPr>
          </a:p>
          <a:p>
            <a:pPr>
              <a:lnSpc>
                <a:spcPct val="90000"/>
              </a:lnSpc>
              <a:spcBef>
                <a:spcPts val="1400"/>
              </a:spcBef>
            </a:pPr>
            <a:endParaRPr b="0" lang="en-US" sz="2000" spc="-1" strike="noStrike">
              <a:solidFill>
                <a:srgbClr val="465562"/>
              </a:solidFill>
              <a:latin typeface="Times New Roman"/>
            </a:endParaRPr>
          </a:p>
          <a:p>
            <a:pPr marL="246960" indent="-246600">
              <a:lnSpc>
                <a:spcPct val="90000"/>
              </a:lnSpc>
              <a:spcBef>
                <a:spcPts val="1400"/>
              </a:spcBef>
              <a:tabLst>
                <a:tab algn="l" pos="0"/>
              </a:tabLst>
            </a:pPr>
            <a:endParaRPr b="0" lang="en-US" sz="2000" spc="-1" strike="noStrike">
              <a:solidFill>
                <a:srgbClr val="465562"/>
              </a:solidFill>
              <a:latin typeface="Times New Roman"/>
            </a:endParaRPr>
          </a:p>
          <a:p>
            <a:pPr>
              <a:lnSpc>
                <a:spcPct val="90000"/>
              </a:lnSpc>
              <a:spcBef>
                <a:spcPts val="1400"/>
              </a:spcBef>
              <a:tabLst>
                <a:tab algn="l" pos="0"/>
              </a:tabLst>
            </a:pPr>
            <a:endParaRPr b="0" lang="en-US" sz="2000" spc="-1" strike="noStrike">
              <a:solidFill>
                <a:srgbClr val="465562"/>
              </a:solidFill>
              <a:latin typeface="Times New Roman"/>
            </a:endParaRPr>
          </a:p>
        </p:txBody>
      </p:sp>
      <p:sp>
        <p:nvSpPr>
          <p:cNvPr id="46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Class</a:t>
            </a:r>
            <a:endParaRPr b="0" lang="en-US" sz="3200" spc="-1" strike="noStrike">
              <a:solidFill>
                <a:srgbClr val="465562"/>
              </a:solidFill>
              <a:latin typeface="Arial"/>
            </a:endParaRPr>
          </a:p>
        </p:txBody>
      </p:sp>
      <p:sp>
        <p:nvSpPr>
          <p:cNvPr id="46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6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6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1A35F38B-2CE9-46DC-818E-CA356432FA8B}"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1195560" y="1600200"/>
            <a:ext cx="7338600" cy="4800240"/>
          </a:xfrm>
          <a:prstGeom prst="rect">
            <a:avLst/>
          </a:prstGeom>
          <a:noFill/>
          <a:ln w="0">
            <a:noFill/>
          </a:ln>
        </p:spPr>
        <p:txBody>
          <a:bodyPr>
            <a:noAutofit/>
          </a:bodyPr>
          <a:p>
            <a:pPr>
              <a:lnSpc>
                <a:spcPct val="90000"/>
              </a:lnSpc>
              <a:spcBef>
                <a:spcPts val="1400"/>
              </a:spcBef>
              <a:tabLst>
                <a:tab algn="l" pos="0"/>
              </a:tabLst>
            </a:pPr>
            <a:r>
              <a:rPr b="0" lang="en-US" sz="900" spc="-1" strike="noStrike">
                <a:solidFill>
                  <a:srgbClr val="0000ff"/>
                </a:solidFill>
                <a:latin typeface="Lucida Console"/>
                <a:ea typeface="Microsoft JhengHei UI"/>
              </a:rPr>
              <a:t>class </a:t>
            </a:r>
            <a:r>
              <a:rPr b="0" lang="en-US" sz="900" spc="-1" strike="noStrike">
                <a:solidFill>
                  <a:srgbClr val="9a3416"/>
                </a:solidFill>
                <a:latin typeface="Lucida Console"/>
                <a:ea typeface="Microsoft JhengHei UI"/>
              </a:rPr>
              <a:t>StackOfIntegers </a:t>
            </a:r>
            <a:r>
              <a:rPr b="0" lang="en-US" sz="900" spc="-1" strike="noStrike">
                <a:solidFill>
                  <a:srgbClr val="0000ff"/>
                </a:solidFill>
                <a:latin typeface="Lucida Console"/>
                <a:ea typeface="Microsoft JhengHei UI"/>
              </a:rPr>
              <a:t>implements </a:t>
            </a:r>
            <a:r>
              <a:rPr b="0" lang="en-US" sz="900" spc="-1" strike="noStrike">
                <a:solidFill>
                  <a:srgbClr val="9a3416"/>
                </a:solidFill>
                <a:latin typeface="Lucida Console"/>
                <a:ea typeface="Microsoft JhengHei UI"/>
              </a:rPr>
              <a:t>StackType</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8000"/>
                </a:solidFill>
                <a:latin typeface="Lucida Console"/>
                <a:ea typeface="Microsoft JhengHei UI"/>
              </a:rPr>
              <a:t>    </a:t>
            </a:r>
            <a:r>
              <a:rPr b="0" lang="en-US" sz="900" spc="-1" strike="noStrike">
                <a:solidFill>
                  <a:srgbClr val="0000ff"/>
                </a:solidFill>
                <a:latin typeface="Lucida Console"/>
                <a:ea typeface="Microsoft JhengHei UI"/>
              </a:rPr>
              <a:t>private int</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a:t>
            </a:r>
            <a:r>
              <a:rPr b="0" lang="en-US" sz="900" spc="-1" strike="noStrike">
                <a:solidFill>
                  <a:srgbClr val="9a3416"/>
                </a:solidFill>
                <a:latin typeface="Lucida Console"/>
                <a:ea typeface="Microsoft JhengHei UI"/>
              </a:rPr>
              <a:t>StackEntries </a:t>
            </a:r>
            <a:r>
              <a:rPr b="0" lang="en-US" sz="900" spc="-1" strike="noStrike">
                <a:solidFill>
                  <a:srgbClr val="0000ff"/>
                </a:solidFill>
                <a:latin typeface="Lucida Console"/>
                <a:ea typeface="Microsoft JhengHei UI"/>
              </a:rPr>
              <a:t>= new int</a:t>
            </a:r>
            <a:r>
              <a:rPr b="0" lang="en-US" sz="900" spc="-1" strike="noStrike">
                <a:solidFill>
                  <a:srgbClr val="008000"/>
                </a:solidFill>
                <a:latin typeface="Lucida Console"/>
                <a:ea typeface="Microsoft JhengHei UI"/>
              </a:rPr>
              <a:t>[20];</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8000"/>
                </a:solidFill>
                <a:latin typeface="Lucida Console"/>
                <a:ea typeface="Microsoft JhengHei UI"/>
              </a:rPr>
              <a:t>    </a:t>
            </a:r>
            <a:r>
              <a:rPr b="0" lang="en-US" sz="900" spc="-1" strike="noStrike">
                <a:solidFill>
                  <a:srgbClr val="0000ff"/>
                </a:solidFill>
                <a:latin typeface="Lucida Console"/>
                <a:ea typeface="Microsoft JhengHei UI"/>
              </a:rPr>
              <a:t>private int </a:t>
            </a:r>
            <a:r>
              <a:rPr b="0" lang="en-US" sz="900" spc="-1" strike="noStrike">
                <a:solidFill>
                  <a:srgbClr val="9a3416"/>
                </a:solidFill>
                <a:latin typeface="Lucida Console"/>
                <a:ea typeface="Microsoft JhengHei UI"/>
              </a:rPr>
              <a:t>StackPointer </a:t>
            </a:r>
            <a:r>
              <a:rPr b="0" lang="en-US" sz="900" spc="-1" strike="noStrike">
                <a:solidFill>
                  <a:srgbClr val="008000"/>
                </a:solidFill>
                <a:latin typeface="Lucida Console"/>
                <a:ea typeface="Microsoft JhengHei UI"/>
              </a:rPr>
              <a:t>= 0;</a:t>
            </a:r>
            <a:r>
              <a:rPr b="0" lang="en-US" sz="900" spc="-1" strike="noStrike">
                <a:solidFill>
                  <a:srgbClr val="0000ff"/>
                </a:solidFill>
                <a:latin typeface="Lucida Console"/>
                <a:ea typeface="Microsoft JhengHei UI"/>
              </a:rPr>
              <a:t> </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00ff"/>
                </a:solidFill>
                <a:latin typeface="Lucida Console"/>
                <a:ea typeface="Microsoft JhengHei UI"/>
              </a:rPr>
              <a:t>public void </a:t>
            </a:r>
            <a:r>
              <a:rPr b="0" lang="en-US" sz="900" spc="-1" strike="noStrike">
                <a:solidFill>
                  <a:srgbClr val="9a3416"/>
                </a:solidFill>
                <a:latin typeface="Lucida Console"/>
                <a:ea typeface="Microsoft JhengHei UI"/>
              </a:rPr>
              <a:t>push</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int</a:t>
            </a:r>
            <a:r>
              <a:rPr b="0" lang="en-US" sz="900" spc="-1" strike="noStrike">
                <a:solidFill>
                  <a:srgbClr val="008000"/>
                </a:solidFill>
                <a:latin typeface="Lucida Console"/>
                <a:ea typeface="Microsoft JhengHei UI"/>
              </a:rPr>
              <a:t> </a:t>
            </a:r>
            <a:r>
              <a:rPr b="0" lang="en-US" sz="900" spc="-1" strike="noStrike">
                <a:solidFill>
                  <a:srgbClr val="800000"/>
                </a:solidFill>
                <a:latin typeface="Lucida Console"/>
                <a:ea typeface="Microsoft JhengHei UI"/>
              </a:rPr>
              <a:t>NewEntry</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if </a:t>
            </a:r>
            <a:r>
              <a:rPr b="0" lang="en-US" sz="900" spc="-1" strike="noStrike">
                <a:solidFill>
                  <a:srgbClr val="008000"/>
                </a:solidFill>
                <a:latin typeface="Lucida Console"/>
                <a:ea typeface="Microsoft JhengHei UI"/>
              </a:rPr>
              <a:t>(StackPointer &lt; 20)</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StackEntries[StackPointer++] = NewEntry;</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00ff"/>
                </a:solidFill>
                <a:latin typeface="Lucida Console"/>
                <a:ea typeface="Microsoft JhengHei UI"/>
              </a:rPr>
              <a:t>public int </a:t>
            </a:r>
            <a:r>
              <a:rPr b="0" lang="en-US" sz="900" spc="-1" strike="noStrike">
                <a:solidFill>
                  <a:srgbClr val="9a3416"/>
                </a:solidFill>
                <a:latin typeface="Lucida Console"/>
                <a:ea typeface="Microsoft JhengHei UI"/>
              </a:rPr>
              <a:t>pop</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if </a:t>
            </a:r>
            <a:r>
              <a:rPr b="0" lang="en-US" sz="900" spc="-1" strike="noStrike">
                <a:solidFill>
                  <a:srgbClr val="008000"/>
                </a:solidFill>
                <a:latin typeface="Lucida Console"/>
                <a:ea typeface="Microsoft JhengHei UI"/>
              </a:rPr>
              <a:t>(StackPointer &gt; 0) </a:t>
            </a:r>
            <a:r>
              <a:rPr b="0" lang="en-US" sz="900" spc="-1" strike="noStrike">
                <a:solidFill>
                  <a:srgbClr val="0000ff"/>
                </a:solidFill>
                <a:latin typeface="Lucida Console"/>
                <a:ea typeface="Microsoft JhengHei UI"/>
              </a:rPr>
              <a:t>return</a:t>
            </a:r>
            <a:r>
              <a:rPr b="0" lang="en-US" sz="900" spc="-1" strike="noStrike">
                <a:solidFill>
                  <a:srgbClr val="008000"/>
                </a:solidFill>
                <a:latin typeface="Lucida Console"/>
                <a:ea typeface="Microsoft JhengHei UI"/>
              </a:rPr>
              <a:t> StackEntries[--StackPointer];</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00ff"/>
                </a:solidFill>
                <a:latin typeface="Lucida Console"/>
                <a:ea typeface="Microsoft JhengHei UI"/>
              </a:rPr>
              <a:t>else return </a:t>
            </a:r>
            <a:r>
              <a:rPr b="0" lang="en-US" sz="900" spc="-1" strike="noStrike">
                <a:solidFill>
                  <a:srgbClr val="008000"/>
                </a:solidFill>
                <a:latin typeface="Lucida Console"/>
                <a:ea typeface="Microsoft JhengHei UI"/>
              </a:rPr>
              <a:t>0;</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00ff"/>
                </a:solidFill>
                <a:latin typeface="Lucida Console"/>
                <a:ea typeface="Microsoft JhengHei UI"/>
              </a:rPr>
              <a:t>public boolean </a:t>
            </a:r>
            <a:r>
              <a:rPr b="0" lang="en-US" sz="900" spc="-1" strike="noStrike">
                <a:solidFill>
                  <a:srgbClr val="9a3416"/>
                </a:solidFill>
                <a:latin typeface="Lucida Console"/>
                <a:ea typeface="Microsoft JhengHei UI"/>
              </a:rPr>
              <a:t>isEmpty</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return </a:t>
            </a:r>
            <a:r>
              <a:rPr b="0" lang="en-US" sz="900" spc="-1" strike="noStrike">
                <a:solidFill>
                  <a:srgbClr val="008000"/>
                </a:solidFill>
                <a:latin typeface="Lucida Console"/>
                <a:ea typeface="Microsoft JhengHei UI"/>
              </a:rPr>
              <a:t>(StackPointer == 0);  </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00ff"/>
                </a:solidFill>
                <a:latin typeface="Lucida Console"/>
                <a:ea typeface="Microsoft JhengHei UI"/>
              </a:rPr>
              <a:t>public boolean </a:t>
            </a:r>
            <a:r>
              <a:rPr b="0" lang="en-US" sz="900" spc="-1" strike="noStrike">
                <a:solidFill>
                  <a:srgbClr val="9a3416"/>
                </a:solidFill>
                <a:latin typeface="Lucida Console"/>
                <a:ea typeface="Microsoft JhengHei UI"/>
              </a:rPr>
              <a:t>isFull</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601"/>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r>
              <a:rPr b="0" lang="en-US" sz="900" spc="-1" strike="noStrike">
                <a:solidFill>
                  <a:srgbClr val="0000ff"/>
                </a:solidFill>
                <a:latin typeface="Lucida Console"/>
                <a:ea typeface="Microsoft JhengHei UI"/>
              </a:rPr>
              <a:t>   return </a:t>
            </a:r>
            <a:r>
              <a:rPr b="0" lang="en-US" sz="900" spc="-1" strike="noStrike">
                <a:solidFill>
                  <a:srgbClr val="008000"/>
                </a:solidFill>
                <a:latin typeface="Lucida Console"/>
                <a:ea typeface="Microsoft JhengHei UI"/>
              </a:rPr>
              <a:t>(StackPointer &gt;= MAX); </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00ff"/>
                </a:solidFill>
                <a:latin typeface="Lucida Console"/>
                <a:ea typeface="Microsoft JhengHei UI"/>
              </a:rPr>
              <a:t>    </a:t>
            </a: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a:p>
            <a:pPr>
              <a:lnSpc>
                <a:spcPct val="90000"/>
              </a:lnSpc>
              <a:spcBef>
                <a:spcPts val="1400"/>
              </a:spcBef>
              <a:tabLst>
                <a:tab algn="l" pos="0"/>
              </a:tabLst>
            </a:pPr>
            <a:r>
              <a:rPr b="0" lang="en-US" sz="900" spc="-1" strike="noStrike">
                <a:solidFill>
                  <a:srgbClr val="008000"/>
                </a:solidFill>
                <a:latin typeface="Lucida Console"/>
                <a:ea typeface="Microsoft JhengHei UI"/>
              </a:rPr>
              <a:t>}</a:t>
            </a:r>
            <a:endParaRPr b="0" lang="en-US" sz="900" spc="-1" strike="noStrike">
              <a:solidFill>
                <a:srgbClr val="465562"/>
              </a:solidFill>
              <a:latin typeface="Times New Roman"/>
            </a:endParaRPr>
          </a:p>
        </p:txBody>
      </p:sp>
      <p:sp>
        <p:nvSpPr>
          <p:cNvPr id="46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A Stack of Integers Implemented in Java and C#</a:t>
            </a:r>
            <a:endParaRPr b="0" lang="en-US" sz="3200" spc="-1" strike="noStrike">
              <a:solidFill>
                <a:srgbClr val="465562"/>
              </a:solidFill>
              <a:latin typeface="Arial"/>
            </a:endParaRPr>
          </a:p>
        </p:txBody>
      </p:sp>
      <p:sp>
        <p:nvSpPr>
          <p:cNvPr id="46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6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6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FFE06CE2-5F42-475A-88A5-22971966177B}"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Immediate addressing: </a:t>
            </a:r>
            <a:r>
              <a:rPr b="0" lang="en-US" sz="2400" spc="-1" strike="noStrike">
                <a:solidFill>
                  <a:srgbClr val="465562"/>
                </a:solidFill>
                <a:latin typeface="Times New Roman"/>
                <a:ea typeface="Microsoft JhengHei UI"/>
              </a:rPr>
              <a:t> Instruction contains the data to be accessed.</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Direct addressing:  </a:t>
            </a:r>
            <a:r>
              <a:rPr b="0" lang="en-US" sz="2400" spc="-1" strike="noStrike">
                <a:solidFill>
                  <a:srgbClr val="465562"/>
                </a:solidFill>
                <a:latin typeface="Times New Roman"/>
                <a:ea typeface="Microsoft JhengHei UI"/>
              </a:rPr>
              <a:t>Instruction contains the address of the data to be accessed.</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Indirect addressing:  </a:t>
            </a:r>
            <a:r>
              <a:rPr b="0" lang="en-US" sz="2400" spc="-1" strike="noStrike">
                <a:solidFill>
                  <a:srgbClr val="465562"/>
                </a:solidFill>
                <a:latin typeface="Times New Roman"/>
                <a:ea typeface="Microsoft JhengHei UI"/>
              </a:rPr>
              <a:t>Instruction contains the location of the address of the data to be accessed.</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47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Pointers in Machine Language</a:t>
            </a:r>
            <a:endParaRPr b="0" lang="en-US" sz="3200" spc="-1" strike="noStrike">
              <a:solidFill>
                <a:srgbClr val="465562"/>
              </a:solidFill>
              <a:latin typeface="Arial"/>
            </a:endParaRPr>
          </a:p>
        </p:txBody>
      </p:sp>
      <p:sp>
        <p:nvSpPr>
          <p:cNvPr id="47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a:t>
            </a:r>
            <a:r>
              <a:rPr b="0" lang="en-US" sz="800" spc="-1" strike="noStrike" cap="all">
                <a:solidFill>
                  <a:srgbClr val="879aa9"/>
                </a:solidFill>
                <a:latin typeface="Microsoft JhengHei UI"/>
                <a:ea typeface="Microsoft JhengHei UI"/>
              </a:rPr>
              <a:t>/8/29</a:t>
            </a:r>
            <a:endParaRPr b="0" lang="en-US" sz="800" spc="-1" strike="noStrike">
              <a:latin typeface="Times New Roman"/>
            </a:endParaRPr>
          </a:p>
        </p:txBody>
      </p:sp>
      <p:sp>
        <p:nvSpPr>
          <p:cNvPr id="47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7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3623818F-0672-4C74-AC4D-226A890467F8}" type="slidenum">
              <a:rPr b="0" lang="en-US" sz="800" spc="-1" strike="noStrike">
                <a:solidFill>
                  <a:srgbClr val="00b050"/>
                </a:solidFill>
                <a:latin typeface="Microsoft JhengHei UI"/>
                <a:ea typeface="Microsoft JhengHei UI"/>
              </a:rPr>
              <a:t>44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TextShape 1"/>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Our First Attempt at Expanding the Machine Language in Appendix C to Take Advantage of Pointers</a:t>
            </a:r>
            <a:endParaRPr b="0" lang="en-US" sz="3200" spc="-1" strike="noStrike">
              <a:solidFill>
                <a:srgbClr val="465562"/>
              </a:solidFill>
              <a:latin typeface="Arial"/>
            </a:endParaRPr>
          </a:p>
        </p:txBody>
      </p:sp>
      <p:sp>
        <p:nvSpPr>
          <p:cNvPr id="476"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77"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78"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DFCBC2B5-8080-41E2-9FF4-EABDA1314DF9}" type="slidenum">
              <a:rPr b="0" lang="en-US" sz="800" spc="-1" strike="noStrike">
                <a:solidFill>
                  <a:srgbClr val="00b050"/>
                </a:solidFill>
                <a:latin typeface="Microsoft JhengHei UI"/>
                <a:ea typeface="Microsoft JhengHei UI"/>
              </a:rPr>
              <a:t>53</a:t>
            </a:fld>
            <a:endParaRPr b="0" lang="en-US" sz="800" spc="-1" strike="noStrike">
              <a:latin typeface="Times New Roman"/>
            </a:endParaRPr>
          </a:p>
        </p:txBody>
      </p:sp>
      <p:pic>
        <p:nvPicPr>
          <p:cNvPr id="479" name="Picture 3" descr="In the C P U, register 5 contains data. The instruction in the instruction register is 0 X 0 5, A A. An arrow from the instruction register to the Main Memory Pointer stored at address 0 x, A a, is labeled Address in instruction where pointer is stored in memory. From the address in main memory, an arrow points to Data in main memory, which is labeled Pointer indicates location of data. A dotted line arrow points from the data in main memory, through the bus, to the Data in register 5 in the C P U, and is labeled Data transferred to register during execute phase of machine cycle."/>
          <p:cNvPicPr/>
          <p:nvPr/>
        </p:nvPicPr>
        <p:blipFill>
          <a:blip r:embed="rId1"/>
          <a:stretch/>
        </p:blipFill>
        <p:spPr>
          <a:xfrm>
            <a:off x="1485720" y="2043360"/>
            <a:ext cx="6629040" cy="379440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1195560" y="177840"/>
            <a:ext cx="7338600" cy="1239480"/>
          </a:xfrm>
          <a:prstGeom prst="rect">
            <a:avLst/>
          </a:prstGeom>
          <a:noFill/>
          <a:ln w="0">
            <a:noFill/>
          </a:ln>
        </p:spPr>
        <p:txBody>
          <a:bodyPr anchor="b">
            <a:normAutofit fontScale="91000"/>
          </a:bodyPr>
          <a:p>
            <a:pPr>
              <a:lnSpc>
                <a:spcPct val="90000"/>
              </a:lnSpc>
            </a:pPr>
            <a:r>
              <a:rPr b="0" lang="en-US" sz="3200" spc="-1" strike="noStrike">
                <a:solidFill>
                  <a:srgbClr val="344049"/>
                </a:solidFill>
                <a:latin typeface="Times New Roman"/>
                <a:ea typeface="Microsoft JhengHei UI"/>
              </a:rPr>
              <a:t>Loading a Register from a Memory Cell that is Located by Means of a Pointer Stored in a Register</a:t>
            </a:r>
            <a:endParaRPr b="0" lang="en-US" sz="3200" spc="-1" strike="noStrike">
              <a:solidFill>
                <a:srgbClr val="465562"/>
              </a:solidFill>
              <a:latin typeface="Arial"/>
            </a:endParaRPr>
          </a:p>
        </p:txBody>
      </p:sp>
      <p:sp>
        <p:nvSpPr>
          <p:cNvPr id="481"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82"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83"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82E9C89F-1BB7-4F45-BF37-7E531D5F309B}" type="slidenum">
              <a:rPr b="0" lang="en-US" sz="800" spc="-1" strike="noStrike">
                <a:solidFill>
                  <a:srgbClr val="00b050"/>
                </a:solidFill>
                <a:latin typeface="Microsoft JhengHei UI"/>
                <a:ea typeface="Microsoft JhengHei UI"/>
              </a:rPr>
              <a:t>54</a:t>
            </a:fld>
            <a:endParaRPr b="0" lang="en-US" sz="800" spc="-1" strike="noStrike">
              <a:latin typeface="Times New Roman"/>
            </a:endParaRPr>
          </a:p>
        </p:txBody>
      </p:sp>
      <p:pic>
        <p:nvPicPr>
          <p:cNvPr id="484" name="Picture 4" descr="Building on the diagram from the previous figure, register 4 is added to the C P U. The instruction in the instruction register is 0 x 0 5, 0 4, and an arrow points from the instruction register to Register 4. An arrow from Register 4 points to Data in main memory, and is labeled Pointer indicates location of data. This line is labeled Instruction indicates which register contains pointer. In main memory, Data is shown, with a dotted line arrow that goes through the bus and to the Data in the register 5. It is labeled Data transferred to register during execute phase of machine cycle."/>
          <p:cNvPicPr/>
          <p:nvPr/>
        </p:nvPicPr>
        <p:blipFill>
          <a:blip r:embed="rId1"/>
          <a:stretch/>
        </p:blipFill>
        <p:spPr>
          <a:xfrm>
            <a:off x="1605600" y="2133720"/>
            <a:ext cx="6323400" cy="36219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5" name="內容版面配置區 6" descr=""/>
          <p:cNvPicPr/>
          <p:nvPr/>
        </p:nvPicPr>
        <p:blipFill>
          <a:blip r:embed="rId1"/>
          <a:stretch/>
        </p:blipFill>
        <p:spPr>
          <a:xfrm>
            <a:off x="2514600" y="1417680"/>
            <a:ext cx="4571640" cy="5072400"/>
          </a:xfrm>
          <a:prstGeom prst="rect">
            <a:avLst/>
          </a:prstGeom>
          <a:ln w="0">
            <a:noFill/>
          </a:ln>
        </p:spPr>
      </p:pic>
      <p:sp>
        <p:nvSpPr>
          <p:cNvPr id="486" name="TextShape 1"/>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Graphs</a:t>
            </a:r>
            <a:endParaRPr b="0" lang="en-US" sz="3200" spc="-1" strike="noStrike">
              <a:solidFill>
                <a:srgbClr val="465562"/>
              </a:solidFill>
              <a:latin typeface="Arial"/>
            </a:endParaRPr>
          </a:p>
        </p:txBody>
      </p:sp>
      <p:sp>
        <p:nvSpPr>
          <p:cNvPr id="487" name="TextShape 2"/>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488" name="TextShape 3"/>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489" name="TextShape 4"/>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C9D45D46-DEBD-43F4-8558-C1D050AC66C1}" type="slidenum">
              <a:rPr b="0" lang="en-US" sz="800" spc="-1" strike="noStrike">
                <a:solidFill>
                  <a:srgbClr val="00b050"/>
                </a:solidFill>
                <a:latin typeface="Microsoft JhengHei UI"/>
                <a:ea typeface="Microsoft JhengHei UI"/>
              </a:rPr>
              <a:t>54</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Array</a:t>
            </a:r>
            <a:r>
              <a:rPr b="0" lang="en-US" sz="2400" spc="-1" strike="noStrike">
                <a:solidFill>
                  <a:srgbClr val="465562"/>
                </a:solidFill>
                <a:latin typeface="Times New Roman"/>
                <a:ea typeface="Microsoft JhengHei UI"/>
              </a:rPr>
              <a:t>: A block of data whose entries are of same type.</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A two </a:t>
            </a:r>
            <a:r>
              <a:rPr b="1" lang="en-US" sz="2400" spc="-1" strike="noStrike">
                <a:solidFill>
                  <a:srgbClr val="465562"/>
                </a:solidFill>
                <a:latin typeface="Times New Roman"/>
                <a:ea typeface="Microsoft JhengHei UI"/>
              </a:rPr>
              <a:t>dimensional</a:t>
            </a:r>
            <a:r>
              <a:rPr b="0" lang="en-US" sz="2400" spc="-1" strike="noStrike">
                <a:solidFill>
                  <a:srgbClr val="465562"/>
                </a:solidFill>
                <a:latin typeface="Times New Roman"/>
                <a:ea typeface="Microsoft JhengHei UI"/>
              </a:rPr>
              <a:t> array consists for rows and columns.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Indices</a:t>
            </a:r>
            <a:r>
              <a:rPr b="0" lang="en-US" sz="2400" spc="-1" strike="noStrike">
                <a:solidFill>
                  <a:srgbClr val="465562"/>
                </a:solidFill>
                <a:latin typeface="Times New Roman"/>
                <a:ea typeface="Microsoft JhengHei UI"/>
              </a:rPr>
              <a:t> are used to identify positions.</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24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Arrays</a:t>
            </a:r>
            <a:endParaRPr b="0" lang="en-US" sz="3200" spc="-1" strike="noStrike">
              <a:solidFill>
                <a:srgbClr val="465562"/>
              </a:solidFill>
              <a:latin typeface="Arial"/>
            </a:endParaRPr>
          </a:p>
        </p:txBody>
      </p:sp>
      <p:sp>
        <p:nvSpPr>
          <p:cNvPr id="24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4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4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439E3C9E-A033-4C03-94DB-2B4FAC947E22}"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Aggregate</a:t>
            </a:r>
            <a:r>
              <a:rPr b="0" lang="en-US" sz="2400" spc="-1" strike="noStrike">
                <a:solidFill>
                  <a:srgbClr val="465562"/>
                </a:solidFill>
                <a:latin typeface="Times New Roman"/>
                <a:ea typeface="Microsoft JhengHei UI"/>
              </a:rPr>
              <a:t>: A block of data items that might be of different type or sizes.</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Each data item is called a </a:t>
            </a:r>
            <a:r>
              <a:rPr b="1" lang="en-US" sz="2400" spc="-1" strike="noStrike">
                <a:solidFill>
                  <a:srgbClr val="465562"/>
                </a:solidFill>
                <a:latin typeface="Times New Roman"/>
                <a:ea typeface="Microsoft JhengHei UI"/>
              </a:rPr>
              <a:t>field</a:t>
            </a:r>
            <a:r>
              <a:rPr b="0" lang="en-US" sz="2400" spc="-1" strike="noStrike">
                <a:solidFill>
                  <a:srgbClr val="465562"/>
                </a:solidFill>
                <a:latin typeface="Times New Roman"/>
                <a:ea typeface="Microsoft JhengHei UI"/>
              </a:rPr>
              <a:t>.</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0" lang="en-US" sz="2400" spc="-1" strike="noStrike">
                <a:solidFill>
                  <a:srgbClr val="465562"/>
                </a:solidFill>
                <a:latin typeface="Times New Roman"/>
                <a:ea typeface="Microsoft JhengHei UI"/>
              </a:rPr>
              <a:t>Fields are usually accessed by name.</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24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Aggregates</a:t>
            </a:r>
            <a:endParaRPr b="0" lang="en-US" sz="3200" spc="-1" strike="noStrike">
              <a:solidFill>
                <a:srgbClr val="465562"/>
              </a:solidFill>
              <a:latin typeface="Arial"/>
            </a:endParaRPr>
          </a:p>
        </p:txBody>
      </p:sp>
      <p:sp>
        <p:nvSpPr>
          <p:cNvPr id="24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4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4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E6B67324-F72E-468A-87F7-55F7D3D81239}"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List:</a:t>
            </a:r>
            <a:r>
              <a:rPr b="0" lang="en-US" sz="2400" spc="-1" strike="noStrike">
                <a:solidFill>
                  <a:srgbClr val="465562"/>
                </a:solidFill>
                <a:latin typeface="Times New Roman"/>
                <a:ea typeface="Microsoft JhengHei UI"/>
              </a:rPr>
              <a:t> A collection of data whose entries are arranged sequentially.</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Head:</a:t>
            </a:r>
            <a:r>
              <a:rPr b="0" lang="en-US" sz="2400" spc="-1" strike="noStrike">
                <a:solidFill>
                  <a:srgbClr val="465562"/>
                </a:solidFill>
                <a:latin typeface="Times New Roman"/>
                <a:ea typeface="Microsoft JhengHei UI"/>
              </a:rPr>
              <a:t> The beginning of the list.</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Tail:</a:t>
            </a:r>
            <a:r>
              <a:rPr b="0" lang="en-US" sz="2400" spc="-1" strike="noStrike">
                <a:solidFill>
                  <a:srgbClr val="465562"/>
                </a:solidFill>
                <a:latin typeface="Times New Roman"/>
                <a:ea typeface="Microsoft JhengHei UI"/>
              </a:rPr>
              <a:t> The end of the list.</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251"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Lists</a:t>
            </a:r>
            <a:endParaRPr b="0" lang="en-US" sz="3200" spc="-1" strike="noStrike">
              <a:solidFill>
                <a:srgbClr val="465562"/>
              </a:solidFill>
              <a:latin typeface="Arial"/>
            </a:endParaRPr>
          </a:p>
        </p:txBody>
      </p:sp>
      <p:sp>
        <p:nvSpPr>
          <p:cNvPr id="252"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53"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54"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C2D5DD1F-1815-4E17-95B1-4465F04B2578}"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1195560" y="1600200"/>
            <a:ext cx="7338600" cy="4800240"/>
          </a:xfrm>
          <a:prstGeom prst="rect">
            <a:avLst/>
          </a:prstGeom>
          <a:noFill/>
          <a:ln w="0">
            <a:noFill/>
          </a:ln>
        </p:spPr>
        <p:txBody>
          <a:bodyPr>
            <a:noAutofit/>
          </a:bodyPr>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Stack:</a:t>
            </a:r>
            <a:r>
              <a:rPr b="0" lang="en-US" sz="2400" spc="-1" strike="noStrike">
                <a:solidFill>
                  <a:srgbClr val="465562"/>
                </a:solidFill>
                <a:latin typeface="Times New Roman"/>
                <a:ea typeface="Microsoft JhengHei UI"/>
              </a:rPr>
              <a:t> A list in which entries are removed and inserted only at the head.</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LIFO:</a:t>
            </a:r>
            <a:r>
              <a:rPr b="0" lang="en-US" sz="2400" spc="-1" strike="noStrike">
                <a:solidFill>
                  <a:srgbClr val="465562"/>
                </a:solidFill>
                <a:latin typeface="Times New Roman"/>
                <a:ea typeface="Microsoft JhengHei UI"/>
              </a:rPr>
              <a:t> Last-in-first-out.</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Top:</a:t>
            </a:r>
            <a:r>
              <a:rPr b="0" lang="en-US" sz="2400" spc="-1" strike="noStrike">
                <a:solidFill>
                  <a:srgbClr val="465562"/>
                </a:solidFill>
                <a:latin typeface="Times New Roman"/>
                <a:ea typeface="Microsoft JhengHei UI"/>
              </a:rPr>
              <a:t>  The head of list (stack).</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Bottom</a:t>
            </a:r>
            <a:r>
              <a:rPr b="0" lang="en-US" sz="2400" spc="-1" strike="noStrike">
                <a:solidFill>
                  <a:srgbClr val="465562"/>
                </a:solidFill>
                <a:latin typeface="Times New Roman"/>
                <a:ea typeface="Microsoft JhengHei UI"/>
              </a:rPr>
              <a:t> or </a:t>
            </a:r>
            <a:r>
              <a:rPr b="1" lang="en-US" sz="2400" spc="-1" strike="noStrike">
                <a:solidFill>
                  <a:srgbClr val="465562"/>
                </a:solidFill>
                <a:latin typeface="Times New Roman"/>
                <a:ea typeface="Microsoft JhengHei UI"/>
              </a:rPr>
              <a:t>base:</a:t>
            </a:r>
            <a:r>
              <a:rPr b="0" lang="en-US" sz="2400" spc="-1" strike="noStrike">
                <a:solidFill>
                  <a:srgbClr val="465562"/>
                </a:solidFill>
                <a:latin typeface="Times New Roman"/>
                <a:ea typeface="Microsoft JhengHei UI"/>
              </a:rPr>
              <a:t> The tail of list (stack).</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Pop:</a:t>
            </a:r>
            <a:r>
              <a:rPr b="0" lang="en-US" sz="2400" spc="-1" strike="noStrike">
                <a:solidFill>
                  <a:srgbClr val="465562"/>
                </a:solidFill>
                <a:latin typeface="Times New Roman"/>
                <a:ea typeface="Microsoft JhengHei UI"/>
              </a:rPr>
              <a:t> To remove the entry at the top.</a:t>
            </a:r>
            <a:endParaRPr b="0" lang="en-US" sz="2400" spc="-1" strike="noStrike">
              <a:solidFill>
                <a:srgbClr val="465562"/>
              </a:solidFill>
              <a:latin typeface="Times New Roman"/>
            </a:endParaRPr>
          </a:p>
          <a:p>
            <a:pPr marL="246960" indent="-246600">
              <a:lnSpc>
                <a:spcPct val="90000"/>
              </a:lnSpc>
              <a:spcBef>
                <a:spcPts val="1400"/>
              </a:spcBef>
              <a:buClr>
                <a:srgbClr val="465562"/>
              </a:buClr>
              <a:buFont typeface="Euphemia"/>
              <a:buChar char="›"/>
            </a:pPr>
            <a:r>
              <a:rPr b="1" lang="en-US" sz="2400" spc="-1" strike="noStrike">
                <a:solidFill>
                  <a:srgbClr val="465562"/>
                </a:solidFill>
                <a:latin typeface="Times New Roman"/>
                <a:ea typeface="Microsoft JhengHei UI"/>
              </a:rPr>
              <a:t>Push:</a:t>
            </a:r>
            <a:r>
              <a:rPr b="0" lang="en-US" sz="2400" spc="-1" strike="noStrike">
                <a:solidFill>
                  <a:srgbClr val="465562"/>
                </a:solidFill>
                <a:latin typeface="Times New Roman"/>
                <a:ea typeface="Microsoft JhengHei UI"/>
              </a:rPr>
              <a:t> To insert an entry at the top.</a:t>
            </a:r>
            <a:endParaRPr b="0" lang="en-US" sz="2400" spc="-1" strike="noStrike">
              <a:solidFill>
                <a:srgbClr val="465562"/>
              </a:solidFill>
              <a:latin typeface="Times New Roman"/>
            </a:endParaRPr>
          </a:p>
          <a:p>
            <a:pPr>
              <a:lnSpc>
                <a:spcPct val="90000"/>
              </a:lnSpc>
              <a:spcBef>
                <a:spcPts val="1400"/>
              </a:spcBef>
            </a:pPr>
            <a:endParaRPr b="0" lang="en-US" sz="2400" spc="-1" strike="noStrike">
              <a:solidFill>
                <a:srgbClr val="465562"/>
              </a:solidFill>
              <a:latin typeface="Times New Roman"/>
            </a:endParaRPr>
          </a:p>
        </p:txBody>
      </p:sp>
      <p:sp>
        <p:nvSpPr>
          <p:cNvPr id="256" name="TextShape 2"/>
          <p:cNvSpPr txBox="1"/>
          <p:nvPr/>
        </p:nvSpPr>
        <p:spPr>
          <a:xfrm>
            <a:off x="1195560" y="177840"/>
            <a:ext cx="7338600" cy="1239480"/>
          </a:xfrm>
          <a:prstGeom prst="rect">
            <a:avLst/>
          </a:prstGeom>
          <a:noFill/>
          <a:ln w="0">
            <a:noFill/>
          </a:ln>
        </p:spPr>
        <p:txBody>
          <a:bodyPr anchor="b">
            <a:noAutofit/>
          </a:bodyPr>
          <a:p>
            <a:pPr>
              <a:lnSpc>
                <a:spcPct val="90000"/>
              </a:lnSpc>
            </a:pPr>
            <a:r>
              <a:rPr b="0" lang="en-US" sz="3200" spc="-1" strike="noStrike">
                <a:solidFill>
                  <a:srgbClr val="344049"/>
                </a:solidFill>
                <a:latin typeface="Times New Roman"/>
                <a:ea typeface="Microsoft JhengHei UI"/>
              </a:rPr>
              <a:t>Terminology for Stacks</a:t>
            </a:r>
            <a:endParaRPr b="0" lang="en-US" sz="3200" spc="-1" strike="noStrike">
              <a:solidFill>
                <a:srgbClr val="465562"/>
              </a:solidFill>
              <a:latin typeface="Arial"/>
            </a:endParaRPr>
          </a:p>
        </p:txBody>
      </p:sp>
      <p:sp>
        <p:nvSpPr>
          <p:cNvPr id="257" name="TextShape 3"/>
          <p:cNvSpPr txBox="1"/>
          <p:nvPr/>
        </p:nvSpPr>
        <p:spPr>
          <a:xfrm>
            <a:off x="3809880" y="6477120"/>
            <a:ext cx="990360" cy="244080"/>
          </a:xfrm>
          <a:prstGeom prst="rect">
            <a:avLst/>
          </a:prstGeom>
          <a:noFill/>
          <a:ln w="0">
            <a:noFill/>
          </a:ln>
        </p:spPr>
        <p:txBody>
          <a:bodyPr anchor="ctr">
            <a:noAutofit/>
          </a:bodyPr>
          <a:p>
            <a:pPr>
              <a:lnSpc>
                <a:spcPct val="100000"/>
              </a:lnSpc>
            </a:pPr>
            <a:r>
              <a:rPr b="0" lang="en-US" sz="800" spc="-1" strike="noStrike" cap="all">
                <a:solidFill>
                  <a:srgbClr val="879aa9"/>
                </a:solidFill>
                <a:latin typeface="Microsoft JhengHei UI"/>
                <a:ea typeface="Microsoft JhengHei UI"/>
              </a:rPr>
              <a:t>2014/8/29</a:t>
            </a:r>
            <a:endParaRPr b="0" lang="en-US" sz="800" spc="-1" strike="noStrike">
              <a:latin typeface="Times New Roman"/>
            </a:endParaRPr>
          </a:p>
        </p:txBody>
      </p:sp>
      <p:sp>
        <p:nvSpPr>
          <p:cNvPr id="258" name="TextShape 4"/>
          <p:cNvSpPr txBox="1"/>
          <p:nvPr/>
        </p:nvSpPr>
        <p:spPr>
          <a:xfrm>
            <a:off x="4948200" y="6477120"/>
            <a:ext cx="2980800" cy="244080"/>
          </a:xfrm>
          <a:prstGeom prst="rect">
            <a:avLst/>
          </a:prstGeom>
          <a:noFill/>
          <a:ln w="0">
            <a:noFill/>
          </a:ln>
        </p:spPr>
        <p:txBody>
          <a:bodyPr anchor="ctr">
            <a:noAutofit/>
          </a:bodyPr>
          <a:p>
            <a:endParaRPr b="0" lang="en-US" sz="2400" spc="-1" strike="noStrike">
              <a:latin typeface="Times New Roman"/>
            </a:endParaRPr>
          </a:p>
        </p:txBody>
      </p:sp>
      <p:sp>
        <p:nvSpPr>
          <p:cNvPr id="259" name="TextShape 5"/>
          <p:cNvSpPr txBox="1"/>
          <p:nvPr/>
        </p:nvSpPr>
        <p:spPr>
          <a:xfrm>
            <a:off x="8077320" y="6477120"/>
            <a:ext cx="456840" cy="244080"/>
          </a:xfrm>
          <a:prstGeom prst="rect">
            <a:avLst/>
          </a:prstGeom>
          <a:noFill/>
          <a:ln w="0">
            <a:noFill/>
          </a:ln>
        </p:spPr>
        <p:txBody>
          <a:bodyPr anchor="ctr">
            <a:noAutofit/>
          </a:bodyPr>
          <a:p>
            <a:pPr algn="r">
              <a:lnSpc>
                <a:spcPct val="100000"/>
              </a:lnSpc>
              <a:tabLst>
                <a:tab algn="l" pos="0"/>
              </a:tabLst>
            </a:pPr>
            <a:fld id="{A68AA6F0-9AFA-408A-9325-36DD55CE003C}" type="slidenum">
              <a:rPr b="0" lang="en-US" sz="800" spc="-1" strike="noStrike">
                <a:solidFill>
                  <a:srgbClr val="00b050"/>
                </a:solidFill>
                <a:latin typeface="Microsoft JhengHei UI"/>
                <a:ea typeface="Microsoft JhengHei UI"/>
              </a:rPr>
              <a:t>2</a:t>
            </a:fld>
            <a:endParaRPr b="0" lang="en-US" sz="8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此值指出存檔或修訂次數。應用程式會在每次修訂後更新此值。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895F5-7F43-4073-919C-BA6E32AC0200}">
  <ds:schemaRefs>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28882EF-8483-452E-ADFB-02067D56F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63940C-480C-4D93-B5B4-BAA891CEA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2148</TotalTime>
  <Application>LibreOffice/7.0.5.2$Linux_X86_64 LibreOffice_project/00$Build-2</Application>
  <AppVersion>15.0000</AppVersion>
  <Words>3579</Words>
  <Paragraphs>505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2013-04-05T20:25:58Z</dcterms:created>
  <dc:creator>Summer</dc:creator>
  <dc:description/>
  <dc:language>en-US</dc:language>
  <cp:lastModifiedBy/>
  <dcterms:modified xsi:type="dcterms:W3CDTF">2021-12-14T15:40:24Z</dcterms:modified>
  <cp:revision>262</cp:revision>
  <dc:subject/>
  <dc:title>標題版面配置</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1</vt:bool>
  </property>
  <property fmtid="{D5CDD505-2E9C-101B-9397-08002B2CF9AE}" pid="4" name="Notes">
    <vt:i4>51</vt:i4>
  </property>
  <property fmtid="{D5CDD505-2E9C-101B-9397-08002B2CF9AE}" pid="5" name="PresentationFormat">
    <vt:lpwstr>如螢幕大小 (4:3)</vt:lpwstr>
  </property>
  <property fmtid="{D5CDD505-2E9C-101B-9397-08002B2CF9AE}" pid="6" name="Slides">
    <vt:i4>55</vt:i4>
  </property>
</Properties>
</file>